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333" r:id="rId3"/>
    <p:sldId id="345" r:id="rId4"/>
    <p:sldId id="346" r:id="rId5"/>
    <p:sldId id="264" r:id="rId6"/>
    <p:sldId id="265" r:id="rId7"/>
    <p:sldId id="263" r:id="rId8"/>
    <p:sldId id="267" r:id="rId9"/>
    <p:sldId id="268" r:id="rId10"/>
    <p:sldId id="353" r:id="rId11"/>
    <p:sldId id="284" r:id="rId12"/>
    <p:sldId id="285" r:id="rId13"/>
    <p:sldId id="281" r:id="rId14"/>
    <p:sldId id="286" r:id="rId15"/>
    <p:sldId id="292" r:id="rId16"/>
    <p:sldId id="274" r:id="rId17"/>
    <p:sldId id="332" r:id="rId18"/>
    <p:sldId id="293" r:id="rId19"/>
    <p:sldId id="334" r:id="rId20"/>
    <p:sldId id="278" r:id="rId21"/>
    <p:sldId id="277" r:id="rId22"/>
    <p:sldId id="307" r:id="rId23"/>
    <p:sldId id="308" r:id="rId24"/>
    <p:sldId id="352" r:id="rId25"/>
    <p:sldId id="295" r:id="rId26"/>
    <p:sldId id="347" r:id="rId27"/>
    <p:sldId id="296" r:id="rId28"/>
    <p:sldId id="297" r:id="rId29"/>
    <p:sldId id="298" r:id="rId30"/>
    <p:sldId id="299" r:id="rId31"/>
    <p:sldId id="300" r:id="rId32"/>
    <p:sldId id="302" r:id="rId33"/>
    <p:sldId id="344" r:id="rId34"/>
    <p:sldId id="338" r:id="rId35"/>
    <p:sldId id="304" r:id="rId36"/>
    <p:sldId id="309" r:id="rId37"/>
    <p:sldId id="310" r:id="rId38"/>
    <p:sldId id="314" r:id="rId39"/>
    <p:sldId id="315" r:id="rId40"/>
    <p:sldId id="311" r:id="rId41"/>
    <p:sldId id="312" r:id="rId42"/>
    <p:sldId id="313" r:id="rId43"/>
    <p:sldId id="320" r:id="rId44"/>
    <p:sldId id="322" r:id="rId45"/>
    <p:sldId id="323" r:id="rId46"/>
    <p:sldId id="325" r:id="rId47"/>
    <p:sldId id="328" r:id="rId48"/>
    <p:sldId id="350" r:id="rId49"/>
    <p:sldId id="330" r:id="rId50"/>
  </p:sldIdLst>
  <p:sldSz cx="9144000" cy="6858000" type="screen4x3"/>
  <p:notesSz cx="7315200" cy="9601200"/>
  <p:embeddedFontLst>
    <p:embeddedFont>
      <p:font typeface="Abadi" panose="020B0604020104020204" pitchFamily="34" charset="0"/>
      <p:regular r:id="rId52"/>
    </p:embeddedFont>
    <p:embeddedFont>
      <p:font typeface="Balthazar" panose="020B0604020202020204" charset="0"/>
      <p:regular r:id="rId53"/>
    </p:embeddedFont>
    <p:embeddedFont>
      <p:font typeface="Candara" panose="020E0502030303020204" pitchFamily="34" charset="0"/>
      <p:regular r:id="rId54"/>
      <p:bold r:id="rId55"/>
      <p:italic r:id="rId56"/>
      <p:boldItalic r:id="rId57"/>
    </p:embeddedFont>
    <p:embeddedFont>
      <p:font typeface="Narkisim" panose="020E0502050101010101" pitchFamily="34" charset="-79"/>
      <p:regular r:id="rId58"/>
    </p:embeddedFont>
    <p:embeddedFont>
      <p:font typeface="Overlock" panose="020B0604020202020204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2" roundtripDataSignature="AMtx7mhwvVXCpPlyDly5CHuDUfnBOibH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634119-B5AC-4ECA-8475-548E1D0E00E1}" v="10" dt="2025-03-28T17:50:38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 snapToGrid="0">
      <p:cViewPr varScale="1">
        <p:scale>
          <a:sx n="78" d="100"/>
          <a:sy n="78" d="100"/>
        </p:scale>
        <p:origin x="926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54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7" Type="http://schemas.openxmlformats.org/officeDocument/2006/relationships/slide" Target="slides/slide6.xml"/><Relationship Id="rId9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93" Type="http://schemas.openxmlformats.org/officeDocument/2006/relationships/presProps" Target="presProps.xml"/><Relationship Id="rId98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9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e DonLevy" userId="f8c8def13672fc82" providerId="LiveId" clId="{D9634119-B5AC-4ECA-8475-548E1D0E00E1}"/>
    <pc:docChg chg="undo custSel addSld delSld modSld sldOrd">
      <pc:chgData name="Kae DonLevy" userId="f8c8def13672fc82" providerId="LiveId" clId="{D9634119-B5AC-4ECA-8475-548E1D0E00E1}" dt="2025-03-28T17:51:06.734" v="273" actId="1035"/>
      <pc:docMkLst>
        <pc:docMk/>
      </pc:docMkLst>
      <pc:sldChg chg="del">
        <pc:chgData name="Kae DonLevy" userId="f8c8def13672fc82" providerId="LiveId" clId="{D9634119-B5AC-4ECA-8475-548E1D0E00E1}" dt="2025-03-28T17:11:19.899" v="229" actId="47"/>
        <pc:sldMkLst>
          <pc:docMk/>
          <pc:sldMk cId="0" sldId="258"/>
        </pc:sldMkLst>
      </pc:sldChg>
      <pc:sldChg chg="addSp delSp modSp mod">
        <pc:chgData name="Kae DonLevy" userId="f8c8def13672fc82" providerId="LiveId" clId="{D9634119-B5AC-4ECA-8475-548E1D0E00E1}" dt="2025-03-28T17:09:26.271" v="202" actId="21"/>
        <pc:sldMkLst>
          <pc:docMk/>
          <pc:sldMk cId="1929700928" sldId="263"/>
        </pc:sldMkLst>
        <pc:spChg chg="mod">
          <ac:chgData name="Kae DonLevy" userId="f8c8def13672fc82" providerId="LiveId" clId="{D9634119-B5AC-4ECA-8475-548E1D0E00E1}" dt="2025-03-28T17:08:51.706" v="196" actId="20577"/>
          <ac:spMkLst>
            <pc:docMk/>
            <pc:sldMk cId="1929700928" sldId="263"/>
            <ac:spMk id="151" creationId="{00000000-0000-0000-0000-000000000000}"/>
          </ac:spMkLst>
        </pc:spChg>
        <pc:picChg chg="add mod">
          <ac:chgData name="Kae DonLevy" userId="f8c8def13672fc82" providerId="LiveId" clId="{D9634119-B5AC-4ECA-8475-548E1D0E00E1}" dt="2025-03-28T17:09:20.255" v="201"/>
          <ac:picMkLst>
            <pc:docMk/>
            <pc:sldMk cId="1929700928" sldId="263"/>
            <ac:picMk id="2" creationId="{00000000-0000-0000-0000-000000000000}"/>
          </ac:picMkLst>
        </pc:picChg>
        <pc:picChg chg="add del">
          <ac:chgData name="Kae DonLevy" userId="f8c8def13672fc82" providerId="LiveId" clId="{D9634119-B5AC-4ECA-8475-548E1D0E00E1}" dt="2025-03-28T17:09:26.271" v="202" actId="21"/>
          <ac:picMkLst>
            <pc:docMk/>
            <pc:sldMk cId="1929700928" sldId="263"/>
            <ac:picMk id="149" creationId="{00000000-0000-0000-0000-000000000000}"/>
          </ac:picMkLst>
        </pc:picChg>
        <pc:picChg chg="mod">
          <ac:chgData name="Kae DonLevy" userId="f8c8def13672fc82" providerId="LiveId" clId="{D9634119-B5AC-4ECA-8475-548E1D0E00E1}" dt="2025-03-28T17:09:14.703" v="199" actId="14100"/>
          <ac:picMkLst>
            <pc:docMk/>
            <pc:sldMk cId="1929700928" sldId="263"/>
            <ac:picMk id="150" creationId="{00000000-0000-0000-0000-000000000000}"/>
          </ac:picMkLst>
        </pc:picChg>
      </pc:sldChg>
      <pc:sldChg chg="modSp mod">
        <pc:chgData name="Kae DonLevy" userId="f8c8def13672fc82" providerId="LiveId" clId="{D9634119-B5AC-4ECA-8475-548E1D0E00E1}" dt="2025-03-28T17:08:25.052" v="191" actId="20577"/>
        <pc:sldMkLst>
          <pc:docMk/>
          <pc:sldMk cId="634189520" sldId="264"/>
        </pc:sldMkLst>
        <pc:spChg chg="mod">
          <ac:chgData name="Kae DonLevy" userId="f8c8def13672fc82" providerId="LiveId" clId="{D9634119-B5AC-4ECA-8475-548E1D0E00E1}" dt="2025-03-28T17:08:25.052" v="191" actId="20577"/>
          <ac:spMkLst>
            <pc:docMk/>
            <pc:sldMk cId="634189520" sldId="264"/>
            <ac:spMk id="156" creationId="{00000000-0000-0000-0000-000000000000}"/>
          </ac:spMkLst>
        </pc:spChg>
      </pc:sldChg>
      <pc:sldChg chg="modSp mod">
        <pc:chgData name="Kae DonLevy" userId="f8c8def13672fc82" providerId="LiveId" clId="{D9634119-B5AC-4ECA-8475-548E1D0E00E1}" dt="2025-03-28T17:08:05.202" v="163" actId="20577"/>
        <pc:sldMkLst>
          <pc:docMk/>
          <pc:sldMk cId="392344232" sldId="265"/>
        </pc:sldMkLst>
        <pc:spChg chg="mod">
          <ac:chgData name="Kae DonLevy" userId="f8c8def13672fc82" providerId="LiveId" clId="{D9634119-B5AC-4ECA-8475-548E1D0E00E1}" dt="2025-03-28T17:08:05.202" v="163" actId="20577"/>
          <ac:spMkLst>
            <pc:docMk/>
            <pc:sldMk cId="392344232" sldId="265"/>
            <ac:spMk id="166" creationId="{00000000-0000-0000-0000-000000000000}"/>
          </ac:spMkLst>
        </pc:spChg>
      </pc:sldChg>
      <pc:sldChg chg="modSp mod">
        <pc:chgData name="Kae DonLevy" userId="f8c8def13672fc82" providerId="LiveId" clId="{D9634119-B5AC-4ECA-8475-548E1D0E00E1}" dt="2025-03-28T17:12:39.481" v="239" actId="403"/>
        <pc:sldMkLst>
          <pc:docMk/>
          <pc:sldMk cId="3515120401" sldId="277"/>
        </pc:sldMkLst>
        <pc:spChg chg="mod">
          <ac:chgData name="Kae DonLevy" userId="f8c8def13672fc82" providerId="LiveId" clId="{D9634119-B5AC-4ECA-8475-548E1D0E00E1}" dt="2025-03-28T17:12:34.804" v="238" actId="20577"/>
          <ac:spMkLst>
            <pc:docMk/>
            <pc:sldMk cId="3515120401" sldId="277"/>
            <ac:spMk id="284" creationId="{00000000-0000-0000-0000-000000000000}"/>
          </ac:spMkLst>
        </pc:spChg>
        <pc:spChg chg="mod">
          <ac:chgData name="Kae DonLevy" userId="f8c8def13672fc82" providerId="LiveId" clId="{D9634119-B5AC-4ECA-8475-548E1D0E00E1}" dt="2025-03-28T17:12:39.481" v="239" actId="403"/>
          <ac:spMkLst>
            <pc:docMk/>
            <pc:sldMk cId="3515120401" sldId="277"/>
            <ac:spMk id="287" creationId="{00000000-0000-0000-0000-000000000000}"/>
          </ac:spMkLst>
        </pc:spChg>
        <pc:picChg chg="mod">
          <ac:chgData name="Kae DonLevy" userId="f8c8def13672fc82" providerId="LiveId" clId="{D9634119-B5AC-4ECA-8475-548E1D0E00E1}" dt="2025-03-28T17:12:01.104" v="234" actId="14100"/>
          <ac:picMkLst>
            <pc:docMk/>
            <pc:sldMk cId="3515120401" sldId="277"/>
            <ac:picMk id="286" creationId="{00000000-0000-0000-0000-000000000000}"/>
          </ac:picMkLst>
        </pc:picChg>
        <pc:picChg chg="mod">
          <ac:chgData name="Kae DonLevy" userId="f8c8def13672fc82" providerId="LiveId" clId="{D9634119-B5AC-4ECA-8475-548E1D0E00E1}" dt="2025-03-28T17:12:06.924" v="235" actId="14100"/>
          <ac:picMkLst>
            <pc:docMk/>
            <pc:sldMk cId="3515120401" sldId="277"/>
            <ac:picMk id="288" creationId="{00000000-0000-0000-0000-000000000000}"/>
          </ac:picMkLst>
        </pc:picChg>
      </pc:sldChg>
      <pc:sldChg chg="add del">
        <pc:chgData name="Kae DonLevy" userId="f8c8def13672fc82" providerId="LiveId" clId="{D9634119-B5AC-4ECA-8475-548E1D0E00E1}" dt="2025-03-27T20:00:00.892" v="122"/>
        <pc:sldMkLst>
          <pc:docMk/>
          <pc:sldMk cId="2279991244" sldId="278"/>
        </pc:sldMkLst>
      </pc:sldChg>
      <pc:sldChg chg="add del">
        <pc:chgData name="Kae DonLevy" userId="f8c8def13672fc82" providerId="LiveId" clId="{D9634119-B5AC-4ECA-8475-548E1D0E00E1}" dt="2025-03-27T20:03:10.509" v="125"/>
        <pc:sldMkLst>
          <pc:docMk/>
          <pc:sldMk cId="0" sldId="300"/>
        </pc:sldMkLst>
      </pc:sldChg>
      <pc:sldChg chg="del">
        <pc:chgData name="Kae DonLevy" userId="f8c8def13672fc82" providerId="LiveId" clId="{D9634119-B5AC-4ECA-8475-548E1D0E00E1}" dt="2025-03-27T20:04:22.484" v="128" actId="47"/>
        <pc:sldMkLst>
          <pc:docMk/>
          <pc:sldMk cId="0" sldId="301"/>
        </pc:sldMkLst>
      </pc:sldChg>
      <pc:sldChg chg="add del">
        <pc:chgData name="Kae DonLevy" userId="f8c8def13672fc82" providerId="LiveId" clId="{D9634119-B5AC-4ECA-8475-548E1D0E00E1}" dt="2025-03-27T20:04:07.813" v="127"/>
        <pc:sldMkLst>
          <pc:docMk/>
          <pc:sldMk cId="0" sldId="302"/>
        </pc:sldMkLst>
      </pc:sldChg>
      <pc:sldChg chg="addSp delSp mod">
        <pc:chgData name="Kae DonLevy" userId="f8c8def13672fc82" providerId="LiveId" clId="{D9634119-B5AC-4ECA-8475-548E1D0E00E1}" dt="2025-03-27T20:07:37.601" v="134" actId="478"/>
        <pc:sldMkLst>
          <pc:docMk/>
          <pc:sldMk cId="0" sldId="304"/>
        </pc:sldMkLst>
        <pc:picChg chg="add del">
          <ac:chgData name="Kae DonLevy" userId="f8c8def13672fc82" providerId="LiveId" clId="{D9634119-B5AC-4ECA-8475-548E1D0E00E1}" dt="2025-03-27T20:07:37.601" v="134" actId="478"/>
          <ac:picMkLst>
            <pc:docMk/>
            <pc:sldMk cId="0" sldId="304"/>
            <ac:picMk id="537" creationId="{00000000-0000-0000-0000-000000000000}"/>
          </ac:picMkLst>
        </pc:picChg>
      </pc:sldChg>
      <pc:sldChg chg="modSp mod">
        <pc:chgData name="Kae DonLevy" userId="f8c8def13672fc82" providerId="LiveId" clId="{D9634119-B5AC-4ECA-8475-548E1D0E00E1}" dt="2025-03-28T17:13:46.469" v="240" actId="207"/>
        <pc:sldMkLst>
          <pc:docMk/>
          <pc:sldMk cId="915487950" sldId="322"/>
        </pc:sldMkLst>
        <pc:spChg chg="mod">
          <ac:chgData name="Kae DonLevy" userId="f8c8def13672fc82" providerId="LiveId" clId="{D9634119-B5AC-4ECA-8475-548E1D0E00E1}" dt="2025-03-28T17:13:46.469" v="240" actId="207"/>
          <ac:spMkLst>
            <pc:docMk/>
            <pc:sldMk cId="915487950" sldId="322"/>
            <ac:spMk id="695" creationId="{00000000-0000-0000-0000-000000000000}"/>
          </ac:spMkLst>
        </pc:spChg>
      </pc:sldChg>
      <pc:sldChg chg="modSp mod">
        <pc:chgData name="Kae DonLevy" userId="f8c8def13672fc82" providerId="LiveId" clId="{D9634119-B5AC-4ECA-8475-548E1D0E00E1}" dt="2025-03-27T19:55:40.635" v="102" actId="207"/>
        <pc:sldMkLst>
          <pc:docMk/>
          <pc:sldMk cId="0" sldId="323"/>
        </pc:sldMkLst>
        <pc:spChg chg="mod">
          <ac:chgData name="Kae DonLevy" userId="f8c8def13672fc82" providerId="LiveId" clId="{D9634119-B5AC-4ECA-8475-548E1D0E00E1}" dt="2025-03-27T19:55:40.635" v="102" actId="207"/>
          <ac:spMkLst>
            <pc:docMk/>
            <pc:sldMk cId="0" sldId="323"/>
            <ac:spMk id="704" creationId="{00000000-0000-0000-0000-000000000000}"/>
          </ac:spMkLst>
        </pc:spChg>
      </pc:sldChg>
      <pc:sldChg chg="addSp delSp modSp mod">
        <pc:chgData name="Kae DonLevy" userId="f8c8def13672fc82" providerId="LiveId" clId="{D9634119-B5AC-4ECA-8475-548E1D0E00E1}" dt="2025-03-28T17:51:06.734" v="273" actId="1035"/>
        <pc:sldMkLst>
          <pc:docMk/>
          <pc:sldMk cId="1331407222" sldId="325"/>
        </pc:sldMkLst>
        <pc:spChg chg="mod">
          <ac:chgData name="Kae DonLevy" userId="f8c8def13672fc82" providerId="LiveId" clId="{D9634119-B5AC-4ECA-8475-548E1D0E00E1}" dt="2025-03-28T17:50:54.638" v="263" actId="1036"/>
          <ac:spMkLst>
            <pc:docMk/>
            <pc:sldMk cId="1331407222" sldId="325"/>
            <ac:spMk id="725" creationId="{00000000-0000-0000-0000-000000000000}"/>
          </ac:spMkLst>
        </pc:spChg>
        <pc:spChg chg="mod">
          <ac:chgData name="Kae DonLevy" userId="f8c8def13672fc82" providerId="LiveId" clId="{D9634119-B5AC-4ECA-8475-548E1D0E00E1}" dt="2025-03-28T17:51:06.734" v="273" actId="1035"/>
          <ac:spMkLst>
            <pc:docMk/>
            <pc:sldMk cId="1331407222" sldId="325"/>
            <ac:spMk id="727" creationId="{00000000-0000-0000-0000-000000000000}"/>
          </ac:spMkLst>
        </pc:spChg>
        <pc:picChg chg="add mod">
          <ac:chgData name="Kae DonLevy" userId="f8c8def13672fc82" providerId="LiveId" clId="{D9634119-B5AC-4ECA-8475-548E1D0E00E1}" dt="2025-03-28T17:50:49.350" v="250" actId="1076"/>
          <ac:picMkLst>
            <pc:docMk/>
            <pc:sldMk cId="1331407222" sldId="325"/>
            <ac:picMk id="2" creationId="{E70AB164-A187-B6BD-8CDD-906C1500297B}"/>
          </ac:picMkLst>
        </pc:picChg>
        <pc:picChg chg="del">
          <ac:chgData name="Kae DonLevy" userId="f8c8def13672fc82" providerId="LiveId" clId="{D9634119-B5AC-4ECA-8475-548E1D0E00E1}" dt="2025-03-27T19:55:50.702" v="103" actId="478"/>
          <ac:picMkLst>
            <pc:docMk/>
            <pc:sldMk cId="1331407222" sldId="325"/>
            <ac:picMk id="726" creationId="{00000000-0000-0000-0000-000000000000}"/>
          </ac:picMkLst>
        </pc:picChg>
      </pc:sldChg>
      <pc:sldChg chg="delSp mod">
        <pc:chgData name="Kae DonLevy" userId="f8c8def13672fc82" providerId="LiveId" clId="{D9634119-B5AC-4ECA-8475-548E1D0E00E1}" dt="2025-03-28T17:14:09.265" v="241" actId="21"/>
        <pc:sldMkLst>
          <pc:docMk/>
          <pc:sldMk cId="1294321056" sldId="330"/>
        </pc:sldMkLst>
        <pc:spChg chg="del">
          <ac:chgData name="Kae DonLevy" userId="f8c8def13672fc82" providerId="LiveId" clId="{D9634119-B5AC-4ECA-8475-548E1D0E00E1}" dt="2025-03-28T17:14:09.265" v="241" actId="21"/>
          <ac:spMkLst>
            <pc:docMk/>
            <pc:sldMk cId="1294321056" sldId="330"/>
            <ac:spMk id="761" creationId="{00000000-0000-0000-0000-000000000000}"/>
          </ac:spMkLst>
        </pc:spChg>
      </pc:sldChg>
      <pc:sldChg chg="addSp modSp mod">
        <pc:chgData name="Kae DonLevy" userId="f8c8def13672fc82" providerId="LiveId" clId="{D9634119-B5AC-4ECA-8475-548E1D0E00E1}" dt="2025-03-28T17:11:41.532" v="231" actId="20577"/>
        <pc:sldMkLst>
          <pc:docMk/>
          <pc:sldMk cId="3651628894" sldId="334"/>
        </pc:sldMkLst>
        <pc:spChg chg="add mod">
          <ac:chgData name="Kae DonLevy" userId="f8c8def13672fc82" providerId="LiveId" clId="{D9634119-B5AC-4ECA-8475-548E1D0E00E1}" dt="2025-03-28T17:11:41.532" v="231" actId="20577"/>
          <ac:spMkLst>
            <pc:docMk/>
            <pc:sldMk cId="3651628894" sldId="334"/>
            <ac:spMk id="3" creationId="{17918AFE-71F8-AE5C-0ABF-3D324D4CACAC}"/>
          </ac:spMkLst>
        </pc:spChg>
        <pc:picChg chg="add mod">
          <ac:chgData name="Kae DonLevy" userId="f8c8def13672fc82" providerId="LiveId" clId="{D9634119-B5AC-4ECA-8475-548E1D0E00E1}" dt="2025-03-27T19:58:25.471" v="119"/>
          <ac:picMkLst>
            <pc:docMk/>
            <pc:sldMk cId="3651628894" sldId="334"/>
            <ac:picMk id="2" creationId="{18A8E7A9-AF95-B3E1-D3C6-290984A697D4}"/>
          </ac:picMkLst>
        </pc:picChg>
      </pc:sldChg>
      <pc:sldChg chg="del">
        <pc:chgData name="Kae DonLevy" userId="f8c8def13672fc82" providerId="LiveId" clId="{D9634119-B5AC-4ECA-8475-548E1D0E00E1}" dt="2025-03-27T20:01:21.205" v="123" actId="47"/>
        <pc:sldMkLst>
          <pc:docMk/>
          <pc:sldMk cId="984688442" sldId="335"/>
        </pc:sldMkLst>
      </pc:sldChg>
      <pc:sldChg chg="addSp delSp modSp del mod">
        <pc:chgData name="Kae DonLevy" userId="f8c8def13672fc82" providerId="LiveId" clId="{D9634119-B5AC-4ECA-8475-548E1D0E00E1}" dt="2025-03-27T19:58:21.918" v="118" actId="47"/>
        <pc:sldMkLst>
          <pc:docMk/>
          <pc:sldMk cId="2935596507" sldId="348"/>
        </pc:sldMkLst>
        <pc:spChg chg="mod">
          <ac:chgData name="Kae DonLevy" userId="f8c8def13672fc82" providerId="LiveId" clId="{D9634119-B5AC-4ECA-8475-548E1D0E00E1}" dt="2025-03-27T19:53:16.099" v="98" actId="207"/>
          <ac:spMkLst>
            <pc:docMk/>
            <pc:sldMk cId="2935596507" sldId="348"/>
            <ac:spMk id="5" creationId="{1033A9B3-3091-05EA-07CD-EAA2F93BE7F3}"/>
          </ac:spMkLst>
        </pc:spChg>
        <pc:picChg chg="add del">
          <ac:chgData name="Kae DonLevy" userId="f8c8def13672fc82" providerId="LiveId" clId="{D9634119-B5AC-4ECA-8475-548E1D0E00E1}" dt="2025-03-27T19:58:18.042" v="117" actId="478"/>
          <ac:picMkLst>
            <pc:docMk/>
            <pc:sldMk cId="2935596507" sldId="348"/>
            <ac:picMk id="3" creationId="{2D8D258D-003B-8925-A9A4-9F9F87347643}"/>
          </ac:picMkLst>
        </pc:picChg>
      </pc:sldChg>
      <pc:sldChg chg="del">
        <pc:chgData name="Kae DonLevy" userId="f8c8def13672fc82" providerId="LiveId" clId="{D9634119-B5AC-4ECA-8475-548E1D0E00E1}" dt="2025-03-27T19:55:09.838" v="101" actId="47"/>
        <pc:sldMkLst>
          <pc:docMk/>
          <pc:sldMk cId="411963488" sldId="349"/>
        </pc:sldMkLst>
      </pc:sldChg>
      <pc:sldChg chg="addSp modSp mod ord">
        <pc:chgData name="Kae DonLevy" userId="f8c8def13672fc82" providerId="LiveId" clId="{D9634119-B5AC-4ECA-8475-548E1D0E00E1}" dt="2025-03-28T17:14:34.070" v="247" actId="122"/>
        <pc:sldMkLst>
          <pc:docMk/>
          <pc:sldMk cId="3330221095" sldId="350"/>
        </pc:sldMkLst>
        <pc:spChg chg="add mod">
          <ac:chgData name="Kae DonLevy" userId="f8c8def13672fc82" providerId="LiveId" clId="{D9634119-B5AC-4ECA-8475-548E1D0E00E1}" dt="2025-03-28T17:14:34.070" v="247" actId="122"/>
          <ac:spMkLst>
            <pc:docMk/>
            <pc:sldMk cId="3330221095" sldId="350"/>
            <ac:spMk id="761" creationId="{00000000-0000-0000-0000-000000000000}"/>
          </ac:spMkLst>
        </pc:spChg>
      </pc:sldChg>
      <pc:sldChg chg="del">
        <pc:chgData name="Kae DonLevy" userId="f8c8def13672fc82" providerId="LiveId" clId="{D9634119-B5AC-4ECA-8475-548E1D0E00E1}" dt="2025-03-27T19:48:04.821" v="0" actId="47"/>
        <pc:sldMkLst>
          <pc:docMk/>
          <pc:sldMk cId="2997506198" sldId="351"/>
        </pc:sldMkLst>
      </pc:sldChg>
      <pc:sldChg chg="modSp add mod">
        <pc:chgData name="Kae DonLevy" userId="f8c8def13672fc82" providerId="LiveId" clId="{D9634119-B5AC-4ECA-8475-548E1D0E00E1}" dt="2025-03-28T17:11:01.031" v="228" actId="1035"/>
        <pc:sldMkLst>
          <pc:docMk/>
          <pc:sldMk cId="0" sldId="353"/>
        </pc:sldMkLst>
        <pc:spChg chg="mod">
          <ac:chgData name="Kae DonLevy" userId="f8c8def13672fc82" providerId="LiveId" clId="{D9634119-B5AC-4ECA-8475-548E1D0E00E1}" dt="2025-03-28T17:10:39.732" v="204" actId="1076"/>
          <ac:spMkLst>
            <pc:docMk/>
            <pc:sldMk cId="0" sldId="353"/>
            <ac:spMk id="100" creationId="{00000000-0000-0000-0000-000000000000}"/>
          </ac:spMkLst>
        </pc:spChg>
        <pc:picChg chg="mod">
          <ac:chgData name="Kae DonLevy" userId="f8c8def13672fc82" providerId="LiveId" clId="{D9634119-B5AC-4ECA-8475-548E1D0E00E1}" dt="2025-03-28T17:11:01.031" v="228" actId="1035"/>
          <ac:picMkLst>
            <pc:docMk/>
            <pc:sldMk cId="0" sldId="353"/>
            <ac:picMk id="9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5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f7f8f9da8b_0_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00" cy="431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f7f8f9da8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4188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f7f8f9da8b_0_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00" cy="431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f7f8f9da8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315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7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1425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397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3539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1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590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7757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5875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1" name="Google Shape;46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7424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41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3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39246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37836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7583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3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54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5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13578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64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1669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6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37578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7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73821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7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82A411F8-27A1-ADA9-95E8-D3775B45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71F889CA-ABE7-AABC-E80B-5D512A22AB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8564137C-1C7B-CCE4-0848-408CC696BD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89835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4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013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169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3818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7245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1183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561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8CD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f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g"/><Relationship Id="rId5" Type="http://schemas.openxmlformats.org/officeDocument/2006/relationships/image" Target="../media/image93.jpg"/><Relationship Id="rId4" Type="http://schemas.openxmlformats.org/officeDocument/2006/relationships/image" Target="../media/image9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0" y="5"/>
            <a:ext cx="9144000" cy="7078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chemeClr val="lt1"/>
              </a:solidFill>
              <a:latin typeface="Candara" panose="020E0502030303020204" pitchFamily="34" charset="0"/>
              <a:ea typeface="Overlock"/>
              <a:cs typeface="Overlock"/>
              <a:sym typeface="Overlock"/>
            </a:endParaRPr>
          </a:p>
        </p:txBody>
      </p:sp>
      <p:pic>
        <p:nvPicPr>
          <p:cNvPr id="3" name="Picture 2" descr="A body of water with trees and a blue sky&#10;&#10;Description automatically generated">
            <a:extLst>
              <a:ext uri="{FF2B5EF4-FFF2-40B4-BE49-F238E27FC236}">
                <a16:creationId xmlns:a16="http://schemas.microsoft.com/office/drawing/2014/main" id="{B47DB357-1363-BCB2-C97B-57792D45E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91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216EA3-6066-0D05-0986-C01C0C1385C9}"/>
              </a:ext>
            </a:extLst>
          </p:cNvPr>
          <p:cNvSpPr txBox="1"/>
          <p:nvPr/>
        </p:nvSpPr>
        <p:spPr>
          <a:xfrm>
            <a:off x="1147416" y="548640"/>
            <a:ext cx="661187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800" b="0" i="0" u="none" strike="noStrike" cap="none" dirty="0">
              <a:solidFill>
                <a:schemeClr val="lt1"/>
              </a:solidFill>
              <a:latin typeface="Candara" panose="020E0502030303020204" pitchFamily="34" charset="0"/>
              <a:ea typeface="Overlock"/>
              <a:cs typeface="Overlock"/>
              <a:sym typeface="Overlo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  <a:t>WATER: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4000" b="0" i="0" u="none" strike="noStrike" cap="none" dirty="0">
              <a:solidFill>
                <a:schemeClr val="lt1"/>
              </a:solidFill>
              <a:latin typeface="Candara" panose="020E0502030303020204" pitchFamily="34" charset="0"/>
              <a:ea typeface="Overlock"/>
              <a:cs typeface="Overlock"/>
              <a:sym typeface="Overlo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40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</a:br>
            <a:r>
              <a:rPr lang="en-US" sz="44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  <a:t>Earth’s Most Precious and</a:t>
            </a:r>
            <a:endParaRPr lang="en-US" sz="2000" dirty="0">
              <a:latin typeface="Candara" panose="020E0502030303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  <a:t>Spectacular Substance!</a:t>
            </a:r>
            <a:br>
              <a:rPr lang="en-US" sz="32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</a:br>
            <a:endParaRPr lang="en-US" sz="2000" b="0" i="0" u="none" strike="noStrike" cap="none" dirty="0">
              <a:solidFill>
                <a:schemeClr val="lt1"/>
              </a:solidFill>
              <a:latin typeface="Candara" panose="020E0502030303020204" pitchFamily="34" charset="0"/>
              <a:ea typeface="Overlock"/>
              <a:cs typeface="Overlock"/>
              <a:sym typeface="Overlock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123" y="-61514"/>
            <a:ext cx="8455741" cy="717024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/>
          <p:nvPr/>
        </p:nvSpPr>
        <p:spPr>
          <a:xfrm>
            <a:off x="477372" y="106156"/>
            <a:ext cx="3446928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OUR BIG BLUE </a:t>
            </a:r>
            <a:br>
              <a:rPr lang="en-US" sz="360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PLANET </a:t>
            </a:r>
            <a:br>
              <a:rPr lang="en-US" sz="360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EARTH</a:t>
            </a:r>
            <a:endParaRPr sz="1100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3924300" y="1143000"/>
            <a:ext cx="228600" cy="152400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9;p5">
            <a:extLst>
              <a:ext uri="{FF2B5EF4-FFF2-40B4-BE49-F238E27FC236}">
                <a16:creationId xmlns:a16="http://schemas.microsoft.com/office/drawing/2014/main" id="{696FF55C-5450-4EFF-AD4B-3863C621CDFC}"/>
              </a:ext>
            </a:extLst>
          </p:cNvPr>
          <p:cNvSpPr txBox="1"/>
          <p:nvPr/>
        </p:nvSpPr>
        <p:spPr>
          <a:xfrm>
            <a:off x="698089" y="4628226"/>
            <a:ext cx="2241755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How </a:t>
            </a:r>
            <a:br>
              <a:rPr lang="en-US" sz="44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Much Water?</a:t>
            </a:r>
            <a:endParaRPr sz="3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19;p5">
            <a:extLst>
              <a:ext uri="{FF2B5EF4-FFF2-40B4-BE49-F238E27FC236}">
                <a16:creationId xmlns:a16="http://schemas.microsoft.com/office/drawing/2014/main" id="{9C0B29FF-B17F-C933-0AD9-EAFCCEBD1998}"/>
              </a:ext>
            </a:extLst>
          </p:cNvPr>
          <p:cNvSpPr txBox="1"/>
          <p:nvPr/>
        </p:nvSpPr>
        <p:spPr>
          <a:xfrm>
            <a:off x="7005482" y="5305335"/>
            <a:ext cx="2241755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Kind?</a:t>
            </a:r>
            <a:endParaRPr sz="3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8"/>
          <p:cNvSpPr txBox="1"/>
          <p:nvPr/>
        </p:nvSpPr>
        <p:spPr>
          <a:xfrm>
            <a:off x="6096000" y="2514600"/>
            <a:ext cx="762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69%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8"/>
          <p:cNvSpPr txBox="1"/>
          <p:nvPr/>
        </p:nvSpPr>
        <p:spPr>
          <a:xfrm>
            <a:off x="6096000" y="4114800"/>
            <a:ext cx="762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29.7%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8"/>
          <p:cNvSpPr txBox="1"/>
          <p:nvPr/>
        </p:nvSpPr>
        <p:spPr>
          <a:xfrm>
            <a:off x="1349555" y="6017675"/>
            <a:ext cx="62924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That’s not much freshwater!</a:t>
            </a: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58" name="Google Shape;35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28600"/>
            <a:ext cx="8839200" cy="5763626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8"/>
          <p:cNvSpPr txBox="1"/>
          <p:nvPr/>
        </p:nvSpPr>
        <p:spPr>
          <a:xfrm>
            <a:off x="152399" y="228600"/>
            <a:ext cx="8105335" cy="8309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WORLD’S WATER – 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 pitchFamily="34" charset="0"/>
                <a:ea typeface="Candara"/>
                <a:cs typeface="Calibri" panose="020F0502020204030204" pitchFamily="34" charset="0"/>
                <a:sym typeface="Candara"/>
              </a:rPr>
              <a:t>2</a:t>
            </a:r>
            <a: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 TYPES</a:t>
            </a:r>
            <a:endParaRPr dirty="0"/>
          </a:p>
        </p:txBody>
      </p:sp>
      <p:sp>
        <p:nvSpPr>
          <p:cNvPr id="360" name="Google Shape;360;p28"/>
          <p:cNvSpPr txBox="1"/>
          <p:nvPr/>
        </p:nvSpPr>
        <p:spPr>
          <a:xfrm>
            <a:off x="381000" y="1764268"/>
            <a:ext cx="1905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8"/>
          <p:cNvSpPr txBox="1"/>
          <p:nvPr/>
        </p:nvSpPr>
        <p:spPr>
          <a:xfrm>
            <a:off x="464456" y="2583543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2" name="Google Shape;362;p28"/>
          <p:cNvCxnSpPr/>
          <p:nvPr/>
        </p:nvCxnSpPr>
        <p:spPr>
          <a:xfrm>
            <a:off x="1905000" y="1524000"/>
            <a:ext cx="1181100" cy="348734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363" name="Google Shape;363;p28"/>
          <p:cNvCxnSpPr/>
          <p:nvPr/>
        </p:nvCxnSpPr>
        <p:spPr>
          <a:xfrm>
            <a:off x="1981200" y="2362200"/>
            <a:ext cx="1181100" cy="6096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64" name="Google Shape;364;p28"/>
          <p:cNvSpPr txBox="1"/>
          <p:nvPr/>
        </p:nvSpPr>
        <p:spPr>
          <a:xfrm>
            <a:off x="152401" y="4942582"/>
            <a:ext cx="1523999" cy="10772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8"/>
          <p:cNvSpPr txBox="1"/>
          <p:nvPr/>
        </p:nvSpPr>
        <p:spPr>
          <a:xfrm>
            <a:off x="4724400" y="1143000"/>
            <a:ext cx="2362200" cy="707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  <a:t>Where is </a:t>
            </a:r>
            <a:br>
              <a:rPr lang="en-US" sz="20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  <a:t>freshwater found?</a:t>
            </a:r>
            <a:endParaRPr/>
          </a:p>
        </p:txBody>
      </p:sp>
      <p:sp>
        <p:nvSpPr>
          <p:cNvPr id="366" name="Google Shape;366;p28"/>
          <p:cNvSpPr txBox="1"/>
          <p:nvPr/>
        </p:nvSpPr>
        <p:spPr>
          <a:xfrm>
            <a:off x="2286000" y="4114800"/>
            <a:ext cx="19050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Calibri"/>
                <a:ea typeface="Calibri"/>
                <a:cs typeface="Calibri"/>
                <a:sym typeface="Calibri"/>
              </a:rPr>
              <a:t>Can we drink saltwater?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9"/>
          <p:cNvSpPr txBox="1"/>
          <p:nvPr/>
        </p:nvSpPr>
        <p:spPr>
          <a:xfrm>
            <a:off x="0" y="3810000"/>
            <a:ext cx="9067800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IS FRESHWATER</a:t>
            </a:r>
            <a:b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that’s available for over 8 BILLION people </a:t>
            </a:r>
            <a:b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even more animals!</a:t>
            </a:r>
            <a:endParaRPr sz="48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74" name="Google Shape;37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8663" y="461433"/>
            <a:ext cx="3908337" cy="3339518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9"/>
          <p:cNvSpPr txBox="1"/>
          <p:nvPr/>
        </p:nvSpPr>
        <p:spPr>
          <a:xfrm>
            <a:off x="2743200" y="3339286"/>
            <a:ext cx="3657600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205867"/>
                </a:solidFill>
                <a:latin typeface="Candara"/>
                <a:ea typeface="Candara"/>
                <a:cs typeface="Candara"/>
                <a:sym typeface="Candara"/>
              </a:rPr>
              <a:t>Of All The World’s Water </a:t>
            </a: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4D280-FADB-494B-A700-D164EB95D731}"/>
              </a:ext>
            </a:extLst>
          </p:cNvPr>
          <p:cNvSpPr txBox="1"/>
          <p:nvPr/>
        </p:nvSpPr>
        <p:spPr>
          <a:xfrm>
            <a:off x="1309616" y="5663141"/>
            <a:ext cx="64485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 dirty="0">
                <a:solidFill>
                  <a:srgbClr val="C00000"/>
                </a:solidFill>
                <a:latin typeface="Balthazar"/>
                <a:ea typeface="Balthazar"/>
                <a:cs typeface="Balthazar"/>
                <a:sym typeface="Balthazar"/>
              </a:rPr>
              <a:t>That’s not much!</a:t>
            </a:r>
            <a:endParaRPr lang="en-US" sz="6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457325"/>
            <a:ext cx="6038850" cy="547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5"/>
          <p:cNvSpPr txBox="1"/>
          <p:nvPr/>
        </p:nvSpPr>
        <p:spPr>
          <a:xfrm>
            <a:off x="12290" y="266879"/>
            <a:ext cx="913171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Where’s the Freshwater? </a:t>
            </a:r>
            <a:endParaRPr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0" y="906048"/>
            <a:ext cx="3976336" cy="2494474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0"/>
          <p:cNvSpPr txBox="1"/>
          <p:nvPr/>
        </p:nvSpPr>
        <p:spPr>
          <a:xfrm>
            <a:off x="-491612" y="180702"/>
            <a:ext cx="33496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lang="en-US" sz="28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1. Glaciers</a:t>
            </a:r>
            <a:endParaRPr sz="2400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82" name="Google Shape;382;p30"/>
          <p:cNvSpPr txBox="1"/>
          <p:nvPr/>
        </p:nvSpPr>
        <p:spPr>
          <a:xfrm>
            <a:off x="377980" y="3028931"/>
            <a:ext cx="273611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68.9% of the Freshwater</a:t>
            </a:r>
            <a:endParaRPr sz="1050" dirty="0"/>
          </a:p>
        </p:txBody>
      </p:sp>
      <p:pic>
        <p:nvPicPr>
          <p:cNvPr id="5" name="Google Shape;391;p31">
            <a:extLst>
              <a:ext uri="{FF2B5EF4-FFF2-40B4-BE49-F238E27FC236}">
                <a16:creationId xmlns:a16="http://schemas.microsoft.com/office/drawing/2014/main" id="{3EE9268B-BDB4-4A8E-B05A-BA3ECD62A9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0768" y="180702"/>
            <a:ext cx="3349675" cy="37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95;p31">
            <a:extLst>
              <a:ext uri="{FF2B5EF4-FFF2-40B4-BE49-F238E27FC236}">
                <a16:creationId xmlns:a16="http://schemas.microsoft.com/office/drawing/2014/main" id="{9AFAA28F-DC2E-42EE-9B6C-E7B31096E98C}"/>
              </a:ext>
            </a:extLst>
          </p:cNvPr>
          <p:cNvSpPr txBox="1"/>
          <p:nvPr/>
        </p:nvSpPr>
        <p:spPr>
          <a:xfrm>
            <a:off x="5090005" y="3556545"/>
            <a:ext cx="351153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30.8% of the Freshwater</a:t>
            </a:r>
            <a:endParaRPr sz="1050" dirty="0"/>
          </a:p>
        </p:txBody>
      </p:sp>
      <p:sp>
        <p:nvSpPr>
          <p:cNvPr id="2" name="Google Shape;381;p30">
            <a:extLst>
              <a:ext uri="{FF2B5EF4-FFF2-40B4-BE49-F238E27FC236}">
                <a16:creationId xmlns:a16="http://schemas.microsoft.com/office/drawing/2014/main" id="{09E18986-B530-57C5-0350-4397F5C0662D}"/>
              </a:ext>
            </a:extLst>
          </p:cNvPr>
          <p:cNvSpPr txBox="1"/>
          <p:nvPr/>
        </p:nvSpPr>
        <p:spPr>
          <a:xfrm>
            <a:off x="5562374" y="105267"/>
            <a:ext cx="33496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Candara"/>
                <a:ea typeface="Candara"/>
                <a:cs typeface="Candara"/>
                <a:sym typeface="Candara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Candara"/>
                <a:ea typeface="Candara"/>
                <a:cs typeface="Candara"/>
                <a:sym typeface="Candara"/>
              </a:rPr>
              <a:t>. Groundwater</a:t>
            </a:r>
            <a:endParaRPr sz="2400" dirty="0">
              <a:solidFill>
                <a:schemeClr val="tx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" name="Google Shape;381;p30">
            <a:extLst>
              <a:ext uri="{FF2B5EF4-FFF2-40B4-BE49-F238E27FC236}">
                <a16:creationId xmlns:a16="http://schemas.microsoft.com/office/drawing/2014/main" id="{3D6D2DC0-131D-17C1-9A70-8A1DAD64D4E1}"/>
              </a:ext>
            </a:extLst>
          </p:cNvPr>
          <p:cNvSpPr txBox="1"/>
          <p:nvPr/>
        </p:nvSpPr>
        <p:spPr>
          <a:xfrm>
            <a:off x="216310" y="3541133"/>
            <a:ext cx="33496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lang="en-US" sz="28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3. Lakes &amp; Rivers</a:t>
            </a:r>
            <a:endParaRPr sz="2400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400" name="Google Shape;400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980" y="4125868"/>
            <a:ext cx="3976336" cy="2494474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2"/>
          <p:cNvSpPr/>
          <p:nvPr/>
        </p:nvSpPr>
        <p:spPr>
          <a:xfrm>
            <a:off x="1633553" y="5864745"/>
            <a:ext cx="256699" cy="27273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00B0F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2"/>
          <p:cNvSpPr txBox="1"/>
          <p:nvPr/>
        </p:nvSpPr>
        <p:spPr>
          <a:xfrm>
            <a:off x="869344" y="5636075"/>
            <a:ext cx="103213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live </a:t>
            </a:r>
            <a:b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here!</a:t>
            </a:r>
            <a:endParaRPr sz="1200" dirty="0"/>
          </a:p>
        </p:txBody>
      </p:sp>
      <p:sp>
        <p:nvSpPr>
          <p:cNvPr id="405" name="Google Shape;405;p32"/>
          <p:cNvSpPr txBox="1"/>
          <p:nvPr/>
        </p:nvSpPr>
        <p:spPr>
          <a:xfrm>
            <a:off x="2381298" y="5783555"/>
            <a:ext cx="279947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0.3% of </a:t>
            </a:r>
            <a:br>
              <a:rPr lang="en-US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Freshwater</a:t>
            </a:r>
            <a:endParaRPr sz="1200" dirty="0">
              <a:solidFill>
                <a:schemeClr val="tx1"/>
              </a:solidFill>
            </a:endParaRPr>
          </a:p>
        </p:txBody>
      </p:sp>
      <p:pic>
        <p:nvPicPr>
          <p:cNvPr id="428" name="Google Shape;428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6142" y="4182824"/>
            <a:ext cx="3511536" cy="24944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81;p30">
            <a:extLst>
              <a:ext uri="{FF2B5EF4-FFF2-40B4-BE49-F238E27FC236}">
                <a16:creationId xmlns:a16="http://schemas.microsoft.com/office/drawing/2014/main" id="{62736B04-F02E-EE9C-DFC4-689F782585B7}"/>
              </a:ext>
            </a:extLst>
          </p:cNvPr>
          <p:cNvSpPr txBox="1"/>
          <p:nvPr/>
        </p:nvSpPr>
        <p:spPr>
          <a:xfrm>
            <a:off x="4789686" y="4182824"/>
            <a:ext cx="33496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tx1"/>
                </a:solidFill>
                <a:latin typeface="Candara"/>
                <a:ea typeface="Candara"/>
                <a:cs typeface="Candara"/>
                <a:sym typeface="Candara"/>
              </a:rPr>
              <a:t>  4</a:t>
            </a:r>
            <a:r>
              <a:rPr lang="en-US" sz="2800" dirty="0">
                <a:solidFill>
                  <a:schemeClr val="tx1"/>
                </a:solidFill>
                <a:latin typeface="Candara"/>
                <a:ea typeface="Candara"/>
                <a:cs typeface="Candara"/>
                <a:sym typeface="Candara"/>
              </a:rPr>
              <a:t>. Air - Humidity</a:t>
            </a:r>
            <a:endParaRPr sz="2400" dirty="0">
              <a:solidFill>
                <a:schemeClr val="tx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31" name="Google Shape;431;p35"/>
          <p:cNvSpPr txBox="1"/>
          <p:nvPr/>
        </p:nvSpPr>
        <p:spPr>
          <a:xfrm>
            <a:off x="6457188" y="4736976"/>
            <a:ext cx="284308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0.001% </a:t>
            </a:r>
            <a:r>
              <a:rPr lang="en-US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FRESHWATER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205" y="381000"/>
            <a:ext cx="8127999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6"/>
          <p:cNvSpPr txBox="1"/>
          <p:nvPr/>
        </p:nvSpPr>
        <p:spPr>
          <a:xfrm>
            <a:off x="2805332" y="5600114"/>
            <a:ext cx="39612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WATER CYCLE</a:t>
            </a:r>
            <a:endParaRPr dirty="0"/>
          </a:p>
        </p:txBody>
      </p:sp>
      <p:pic>
        <p:nvPicPr>
          <p:cNvPr id="438" name="Google Shape;438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02946" y="3962400"/>
            <a:ext cx="979054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f7f8f9da8b_0_2"/>
          <p:cNvSpPr txBox="1"/>
          <p:nvPr/>
        </p:nvSpPr>
        <p:spPr>
          <a:xfrm>
            <a:off x="-1" y="97301"/>
            <a:ext cx="4318821" cy="45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We’re So Lucky - </a:t>
            </a:r>
            <a:b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 is water-rich!</a:t>
            </a:r>
            <a:b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2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000" i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 Freshwater Capitol of the World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1 Great Lake, </a:t>
            </a:r>
            <a:b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3 rivers and </a:t>
            </a:r>
            <a:endParaRPr sz="1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many streams.</a:t>
            </a:r>
            <a:endParaRPr sz="1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58" name="Google Shape;258;gf7f8f9da8b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821" y="2"/>
            <a:ext cx="4571999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AA0510-196B-2CF6-6309-999491F8D6A8}"/>
              </a:ext>
            </a:extLst>
          </p:cNvPr>
          <p:cNvSpPr txBox="1"/>
          <p:nvPr/>
        </p:nvSpPr>
        <p:spPr>
          <a:xfrm>
            <a:off x="6836898" y="5866228"/>
            <a:ext cx="1040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St. Francis</a:t>
            </a:r>
          </a:p>
        </p:txBody>
      </p:sp>
    </p:spTree>
    <p:extLst>
      <p:ext uri="{BB962C8B-B14F-4D97-AF65-F5344CB8AC3E}">
        <p14:creationId xmlns:p14="http://schemas.microsoft.com/office/powerpoint/2010/main" val="182433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f7f8f9da8b_0_2"/>
          <p:cNvSpPr txBox="1"/>
          <p:nvPr/>
        </p:nvSpPr>
        <p:spPr>
          <a:xfrm>
            <a:off x="0" y="97301"/>
            <a:ext cx="3817500" cy="45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u="sng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3 Rivers</a:t>
            </a:r>
            <a:br>
              <a:rPr lang="en-US" sz="4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1. </a:t>
            </a:r>
            <a:r>
              <a:rPr lang="en-US" sz="32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 River</a:t>
            </a:r>
            <a:endParaRPr lang="en-US" sz="3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2. Menomonee River</a:t>
            </a:r>
            <a:endParaRPr lang="en-US" sz="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3. Kinnickinnic River</a:t>
            </a:r>
            <a:endParaRPr sz="32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58" name="Google Shape;258;gf7f8f9da8b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2" y="0"/>
            <a:ext cx="4571999" cy="68579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DD8AAD-0FCA-4EF0-BA29-87786AF8EF81}"/>
              </a:ext>
            </a:extLst>
          </p:cNvPr>
          <p:cNvCxnSpPr>
            <a:cxnSpLocks/>
          </p:cNvCxnSpPr>
          <p:nvPr/>
        </p:nvCxnSpPr>
        <p:spPr>
          <a:xfrm>
            <a:off x="3048000" y="1828800"/>
            <a:ext cx="2009338" cy="22116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BEC93A-B474-4527-BF7A-B2EBD547AF20}"/>
              </a:ext>
            </a:extLst>
          </p:cNvPr>
          <p:cNvCxnSpPr>
            <a:cxnSpLocks/>
          </p:cNvCxnSpPr>
          <p:nvPr/>
        </p:nvCxnSpPr>
        <p:spPr>
          <a:xfrm>
            <a:off x="2844800" y="2873829"/>
            <a:ext cx="3517900" cy="10049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9043BA-AC8A-4B91-AA17-3469943CB4E5}"/>
              </a:ext>
            </a:extLst>
          </p:cNvPr>
          <p:cNvCxnSpPr>
            <a:cxnSpLocks/>
          </p:cNvCxnSpPr>
          <p:nvPr/>
        </p:nvCxnSpPr>
        <p:spPr>
          <a:xfrm>
            <a:off x="3276600" y="3878762"/>
            <a:ext cx="4249616" cy="249115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AA130A3-319A-E07B-9302-3A0DCBE5BDCD}"/>
              </a:ext>
            </a:extLst>
          </p:cNvPr>
          <p:cNvSpPr txBox="1"/>
          <p:nvPr/>
        </p:nvSpPr>
        <p:spPr>
          <a:xfrm>
            <a:off x="340500" y="5016622"/>
            <a:ext cx="34403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Where do we get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our 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drinking water? </a:t>
            </a:r>
          </a:p>
        </p:txBody>
      </p:sp>
    </p:spTree>
    <p:extLst>
      <p:ext uri="{BB962C8B-B14F-4D97-AF65-F5344CB8AC3E}">
        <p14:creationId xmlns:p14="http://schemas.microsoft.com/office/powerpoint/2010/main" val="1634943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7618" y="1066800"/>
            <a:ext cx="6336382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7"/>
          <p:cNvSpPr txBox="1"/>
          <p:nvPr/>
        </p:nvSpPr>
        <p:spPr>
          <a:xfrm>
            <a:off x="4653887" y="1066800"/>
            <a:ext cx="2226507" cy="461665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2. Lake Superior</a:t>
            </a:r>
            <a:endParaRPr/>
          </a:p>
        </p:txBody>
      </p:sp>
      <p:sp>
        <p:nvSpPr>
          <p:cNvPr id="445" name="Google Shape;445;p37"/>
          <p:cNvSpPr txBox="1"/>
          <p:nvPr/>
        </p:nvSpPr>
        <p:spPr>
          <a:xfrm>
            <a:off x="7647240" y="2293203"/>
            <a:ext cx="1420560" cy="830997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  <a:t>3. Lake </a:t>
            </a:r>
            <a:br>
              <a:rPr lang="en-US" sz="24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  <a:t>Michigan</a:t>
            </a:r>
            <a:endParaRPr/>
          </a:p>
        </p:txBody>
      </p:sp>
      <p:cxnSp>
        <p:nvCxnSpPr>
          <p:cNvPr id="446" name="Google Shape;446;p37"/>
          <p:cNvCxnSpPr>
            <a:cxnSpLocks/>
          </p:cNvCxnSpPr>
          <p:nvPr/>
        </p:nvCxnSpPr>
        <p:spPr>
          <a:xfrm rot="10800000" flipH="1">
            <a:off x="2642080" y="4035880"/>
            <a:ext cx="988800" cy="66300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448" name="Google Shape;448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2079486"/>
            <a:ext cx="2339929" cy="180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7"/>
          <p:cNvSpPr txBox="1"/>
          <p:nvPr/>
        </p:nvSpPr>
        <p:spPr>
          <a:xfrm>
            <a:off x="357149" y="5375097"/>
            <a:ext cx="2287800" cy="13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WISCONSIN also has over</a:t>
            </a:r>
            <a:b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15,000</a:t>
            </a: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LAKES!</a:t>
            </a:r>
            <a:endParaRPr dirty="0"/>
          </a:p>
        </p:txBody>
      </p:sp>
      <p:sp>
        <p:nvSpPr>
          <p:cNvPr id="447" name="Google Shape;447;p37"/>
          <p:cNvSpPr txBox="1"/>
          <p:nvPr/>
        </p:nvSpPr>
        <p:spPr>
          <a:xfrm>
            <a:off x="567664" y="3892329"/>
            <a:ext cx="1992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Mississippi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River</a:t>
            </a:r>
            <a:endParaRPr dirty="0"/>
          </a:p>
        </p:txBody>
      </p:sp>
      <p:sp>
        <p:nvSpPr>
          <p:cNvPr id="450" name="Google Shape;450;p37"/>
          <p:cNvSpPr txBox="1"/>
          <p:nvPr/>
        </p:nvSpPr>
        <p:spPr>
          <a:xfrm>
            <a:off x="345367" y="159603"/>
            <a:ext cx="834143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We’re So Lucky!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51" name="Google Shape;451;p37"/>
          <p:cNvSpPr txBox="1"/>
          <p:nvPr/>
        </p:nvSpPr>
        <p:spPr>
          <a:xfrm>
            <a:off x="244050" y="432018"/>
            <a:ext cx="2461500" cy="17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05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WISCONSIN is </a:t>
            </a:r>
            <a:br>
              <a:rPr lang="en-US" sz="2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surrounded by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3 major bodies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of water</a:t>
            </a:r>
            <a:endParaRPr/>
          </a:p>
        </p:txBody>
      </p:sp>
      <p:cxnSp>
        <p:nvCxnSpPr>
          <p:cNvPr id="452" name="Google Shape;452;p37"/>
          <p:cNvCxnSpPr>
            <a:cxnSpLocks/>
          </p:cNvCxnSpPr>
          <p:nvPr/>
        </p:nvCxnSpPr>
        <p:spPr>
          <a:xfrm flipV="1">
            <a:off x="2807618" y="4846628"/>
            <a:ext cx="2921476" cy="1288701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776570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7D7681-3C97-4C40-BC3A-BB9FBB5A5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9" y="-400616"/>
            <a:ext cx="8577398" cy="64893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CBE9E5E-0B00-4CE5-A194-2EBA07FBE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88" y="6088740"/>
            <a:ext cx="8229600" cy="755192"/>
          </a:xfrm>
        </p:spPr>
        <p:txBody>
          <a:bodyPr>
            <a:normAutofit fontScale="90000"/>
          </a:bodyPr>
          <a:lstStyle/>
          <a:p>
            <a:r>
              <a:rPr lang="en-US" dirty="0"/>
              <a:t>H-O-M-E-S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5347557E-AC58-470B-838A-97E5CD04EE86}"/>
              </a:ext>
            </a:extLst>
          </p:cNvPr>
          <p:cNvSpPr/>
          <p:nvPr/>
        </p:nvSpPr>
        <p:spPr>
          <a:xfrm>
            <a:off x="2630657" y="3995225"/>
            <a:ext cx="337625" cy="295422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assy field with tall buildings in the background&#10;&#10;AI-generated content may be incorrect.">
            <a:extLst>
              <a:ext uri="{FF2B5EF4-FFF2-40B4-BE49-F238E27FC236}">
                <a16:creationId xmlns:a16="http://schemas.microsoft.com/office/drawing/2014/main" id="{18A8E7A9-AF95-B3E1-D3C6-290984A697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435" b="2200"/>
          <a:stretch/>
        </p:blipFill>
        <p:spPr>
          <a:xfrm>
            <a:off x="-2286" y="-127819"/>
            <a:ext cx="9143999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918AFE-71F8-AE5C-0ABF-3D324D4CACAC}"/>
              </a:ext>
            </a:extLst>
          </p:cNvPr>
          <p:cNvSpPr txBox="1"/>
          <p:nvPr/>
        </p:nvSpPr>
        <p:spPr>
          <a:xfrm>
            <a:off x="226499" y="640182"/>
            <a:ext cx="8740877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andara"/>
              </a:rPr>
              <a:t>Why Do We Live Here?</a:t>
            </a:r>
          </a:p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andara"/>
              </a:rPr>
              <a:t>Milwaukee’s Water History</a:t>
            </a:r>
            <a:b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andara"/>
              </a:rPr>
            </a:b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1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/>
          <p:nvPr/>
        </p:nvSpPr>
        <p:spPr>
          <a:xfrm>
            <a:off x="18037" y="152400"/>
            <a:ext cx="9125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IS SPECIAL</a:t>
            </a:r>
            <a:endParaRPr dirty="0"/>
          </a:p>
        </p:txBody>
      </p:sp>
      <p:pic>
        <p:nvPicPr>
          <p:cNvPr id="110" name="Google Shape;1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37" y="2382494"/>
            <a:ext cx="2305098" cy="224553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 txBox="1"/>
          <p:nvPr/>
        </p:nvSpPr>
        <p:spPr>
          <a:xfrm>
            <a:off x="1005841" y="1670906"/>
            <a:ext cx="333404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Essential for Life</a:t>
            </a:r>
            <a:endParaRPr sz="34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FB8D91-FB14-4DF8-B120-678342002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064" y="4639719"/>
            <a:ext cx="2297163" cy="21360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67761F-5ABC-475E-97AA-F9A446A536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9838" y="1816008"/>
            <a:ext cx="3909926" cy="24177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3310BB-AF3E-4FA0-88AF-995FB5D97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36" y="4649262"/>
            <a:ext cx="2408813" cy="2140195"/>
          </a:xfrm>
          <a:prstGeom prst="rect">
            <a:avLst/>
          </a:prstGeom>
        </p:spPr>
      </p:pic>
      <p:pic>
        <p:nvPicPr>
          <p:cNvPr id="21" name="Picture 20" descr="A person holding a fish&#10;&#10;Description automatically generated with low confidence">
            <a:extLst>
              <a:ext uri="{FF2B5EF4-FFF2-40B4-BE49-F238E27FC236}">
                <a16:creationId xmlns:a16="http://schemas.microsoft.com/office/drawing/2014/main" id="{4DAB020E-6B2C-47C9-84A3-726504DF47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0796" y="2382494"/>
            <a:ext cx="2297163" cy="2056316"/>
          </a:xfrm>
          <a:prstGeom prst="rect">
            <a:avLst/>
          </a:prstGeom>
        </p:spPr>
      </p:pic>
      <p:pic>
        <p:nvPicPr>
          <p:cNvPr id="2" name="Google Shape;168;p10">
            <a:extLst>
              <a:ext uri="{FF2B5EF4-FFF2-40B4-BE49-F238E27FC236}">
                <a16:creationId xmlns:a16="http://schemas.microsoft.com/office/drawing/2014/main" id="{2206E9C3-81ED-8251-5AC9-BE170C271EF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22644" y="4621967"/>
            <a:ext cx="3965919" cy="27018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2;p4">
            <a:extLst>
              <a:ext uri="{FF2B5EF4-FFF2-40B4-BE49-F238E27FC236}">
                <a16:creationId xmlns:a16="http://schemas.microsoft.com/office/drawing/2014/main" id="{06727C35-5AFC-4B0A-A261-F0C618DACDC0}"/>
              </a:ext>
            </a:extLst>
          </p:cNvPr>
          <p:cNvSpPr txBox="1"/>
          <p:nvPr/>
        </p:nvSpPr>
        <p:spPr>
          <a:xfrm>
            <a:off x="5789949" y="4102543"/>
            <a:ext cx="2685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Powerful!</a:t>
            </a:r>
            <a:endParaRPr sz="36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5" name="Google Shape;112;p4">
            <a:extLst>
              <a:ext uri="{FF2B5EF4-FFF2-40B4-BE49-F238E27FC236}">
                <a16:creationId xmlns:a16="http://schemas.microsoft.com/office/drawing/2014/main" id="{453EA077-8094-B354-4789-F5D1A740C07E}"/>
              </a:ext>
            </a:extLst>
          </p:cNvPr>
          <p:cNvSpPr txBox="1"/>
          <p:nvPr/>
        </p:nvSpPr>
        <p:spPr>
          <a:xfrm>
            <a:off x="5804177" y="1922490"/>
            <a:ext cx="2685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Beautiful!</a:t>
            </a:r>
            <a:endParaRPr sz="36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64;p19">
            <a:extLst>
              <a:ext uri="{FF2B5EF4-FFF2-40B4-BE49-F238E27FC236}">
                <a16:creationId xmlns:a16="http://schemas.microsoft.com/office/drawing/2014/main" id="{0F6A1F12-A878-4499-BABD-A279EEE46A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90" y="287287"/>
            <a:ext cx="4430618" cy="28985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68;p19">
            <a:extLst>
              <a:ext uri="{FF2B5EF4-FFF2-40B4-BE49-F238E27FC236}">
                <a16:creationId xmlns:a16="http://schemas.microsoft.com/office/drawing/2014/main" id="{B413FE9D-8CBC-438D-BF07-73424471A046}"/>
              </a:ext>
            </a:extLst>
          </p:cNvPr>
          <p:cNvSpPr txBox="1"/>
          <p:nvPr/>
        </p:nvSpPr>
        <p:spPr>
          <a:xfrm>
            <a:off x="218151" y="3672154"/>
            <a:ext cx="3923766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Before 1600’s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Milwaukee’s rivers and Lake Michigan were highways of water for Native American tribes to hunt, fish and move.</a:t>
            </a:r>
            <a:endParaRPr sz="1800" dirty="0"/>
          </a:p>
        </p:txBody>
      </p:sp>
      <p:pic>
        <p:nvPicPr>
          <p:cNvPr id="6" name="Google Shape;307;p23">
            <a:extLst>
              <a:ext uri="{FF2B5EF4-FFF2-40B4-BE49-F238E27FC236}">
                <a16:creationId xmlns:a16="http://schemas.microsoft.com/office/drawing/2014/main" id="{A8A7299A-4D8E-4C18-99D5-279F767FDD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8979" y="287287"/>
            <a:ext cx="4267200" cy="28985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52FEA7-4396-46A0-B8A2-15872365B97C}"/>
              </a:ext>
            </a:extLst>
          </p:cNvPr>
          <p:cNvSpPr txBox="1"/>
          <p:nvPr/>
        </p:nvSpPr>
        <p:spPr>
          <a:xfrm>
            <a:off x="4672779" y="3672154"/>
            <a:ext cx="44196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Late 1800’s:</a:t>
            </a:r>
            <a:b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Menomonee Valley wetlands were drained and replaced with factories </a:t>
            </a:r>
            <a:b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toxic waste.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9991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1"/>
          <p:cNvSpPr txBox="1"/>
          <p:nvPr/>
        </p:nvSpPr>
        <p:spPr>
          <a:xfrm>
            <a:off x="1" y="130314"/>
            <a:ext cx="9144000" cy="243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WATER USES: </a:t>
            </a:r>
            <a:b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Manufacturing:</a:t>
            </a:r>
            <a:br>
              <a:rPr lang="en-US" sz="48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44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85" name="Google Shape;28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3352800"/>
            <a:ext cx="5029200" cy="51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7550" y="4756696"/>
            <a:ext cx="3754049" cy="2104142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1"/>
          <p:cNvSpPr txBox="1"/>
          <p:nvPr/>
        </p:nvSpPr>
        <p:spPr>
          <a:xfrm>
            <a:off x="152400" y="1751575"/>
            <a:ext cx="88392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BEER, BRATS &amp; BIKES!</a:t>
            </a:r>
            <a:endParaRPr sz="1200" dirty="0">
              <a:solidFill>
                <a:schemeClr val="bg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Milwaukee is famous for these!</a:t>
            </a:r>
            <a:br>
              <a:rPr lang="en-US" sz="32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16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88" name="Google Shape;28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57800" y="3260635"/>
            <a:ext cx="3733799" cy="192707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1"/>
          <p:cNvSpPr txBox="1"/>
          <p:nvPr/>
        </p:nvSpPr>
        <p:spPr>
          <a:xfrm>
            <a:off x="6211282" y="6429819"/>
            <a:ext cx="66877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BEER</a:t>
            </a:r>
            <a:endParaRPr/>
          </a:p>
        </p:txBody>
      </p:sp>
      <p:pic>
        <p:nvPicPr>
          <p:cNvPr id="290" name="Google Shape;290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67000" y="5105400"/>
            <a:ext cx="2351964" cy="176170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1"/>
          <p:cNvSpPr txBox="1"/>
          <p:nvPr/>
        </p:nvSpPr>
        <p:spPr>
          <a:xfrm>
            <a:off x="2763456" y="6100525"/>
            <a:ext cx="10795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SAUSAGE</a:t>
            </a:r>
            <a:endParaRPr sz="18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8600" y="5128681"/>
            <a:ext cx="2362199" cy="1783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4800" y="5137244"/>
            <a:ext cx="982013" cy="882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120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51"/>
          <p:cNvSpPr txBox="1"/>
          <p:nvPr/>
        </p:nvSpPr>
        <p:spPr>
          <a:xfrm>
            <a:off x="674922" y="1238176"/>
            <a:ext cx="3554178" cy="261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Over 150 years of dirty rivers &amp; beaches</a:t>
            </a:r>
            <a:b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1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1850’s to 1990’s</a:t>
            </a:r>
            <a:endParaRPr sz="2000" dirty="0"/>
          </a:p>
        </p:txBody>
      </p:sp>
      <p:pic>
        <p:nvPicPr>
          <p:cNvPr id="565" name="Google Shape;565;p51" descr="A picture containing outdoor, water, 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1" y="4126897"/>
            <a:ext cx="4572000" cy="314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51" descr="A picture containing water, outdoo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1181904"/>
            <a:ext cx="4572000" cy="2888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51" descr="A picture containing outdoor, ground, water, rock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182855"/>
            <a:ext cx="4572000" cy="26607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98;p22">
            <a:extLst>
              <a:ext uri="{FF2B5EF4-FFF2-40B4-BE49-F238E27FC236}">
                <a16:creationId xmlns:a16="http://schemas.microsoft.com/office/drawing/2014/main" id="{DE29EE36-5F80-4385-BB54-9490FDF8C9ED}"/>
              </a:ext>
            </a:extLst>
          </p:cNvPr>
          <p:cNvSpPr txBox="1"/>
          <p:nvPr/>
        </p:nvSpPr>
        <p:spPr>
          <a:xfrm>
            <a:off x="-153537" y="86925"/>
            <a:ext cx="929753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Milwaukee’s Water History</a:t>
            </a:r>
            <a:endParaRPr sz="3200" b="1" i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605253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2"/>
          <p:cNvSpPr txBox="1"/>
          <p:nvPr/>
        </p:nvSpPr>
        <p:spPr>
          <a:xfrm>
            <a:off x="164847" y="4113628"/>
            <a:ext cx="433095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Fish and other wildlife are </a:t>
            </a:r>
            <a:b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returning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Lots of canoeing &amp; kayaking!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 River </a:t>
            </a:r>
            <a:r>
              <a:rPr lang="en-US" sz="2400" b="1" dirty="0" err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swimraces</a:t>
            </a: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. Started in 2018 – the 1</a:t>
            </a:r>
            <a:r>
              <a:rPr lang="en-US" sz="2400" b="1" baseline="30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st</a:t>
            </a:r>
            <a:r>
              <a:rPr lang="en-US" sz="2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in over 80 years!</a:t>
            </a:r>
            <a:endParaRPr sz="24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574" name="Google Shape;574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846" y="1098963"/>
            <a:ext cx="4660371" cy="290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52" descr="A rodent looking at the camera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1321" y="1190659"/>
            <a:ext cx="2605391" cy="2677656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52"/>
          <p:cNvSpPr txBox="1"/>
          <p:nvPr/>
        </p:nvSpPr>
        <p:spPr>
          <a:xfrm>
            <a:off x="6155786" y="3349283"/>
            <a:ext cx="286155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BEAVERS ARE </a:t>
            </a:r>
            <a:br>
              <a:rPr lang="en-US" sz="28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BACK!</a:t>
            </a:r>
            <a:endParaRPr sz="1100" dirty="0"/>
          </a:p>
        </p:txBody>
      </p:sp>
      <p:pic>
        <p:nvPicPr>
          <p:cNvPr id="577" name="Google Shape;577;p52" descr="A group of people in the water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5800" y="4345142"/>
            <a:ext cx="4079032" cy="22842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8" name="Google Shape;578;p52"/>
          <p:cNvCxnSpPr/>
          <p:nvPr/>
        </p:nvCxnSpPr>
        <p:spPr>
          <a:xfrm rot="10800000" flipH="1">
            <a:off x="3733800" y="6172200"/>
            <a:ext cx="1453692" cy="381000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" name="Google Shape;572;p52">
            <a:extLst>
              <a:ext uri="{FF2B5EF4-FFF2-40B4-BE49-F238E27FC236}">
                <a16:creationId xmlns:a16="http://schemas.microsoft.com/office/drawing/2014/main" id="{D65A1EFE-4B04-43B4-8697-8200947B456D}"/>
              </a:ext>
            </a:extLst>
          </p:cNvPr>
          <p:cNvSpPr txBox="1"/>
          <p:nvPr/>
        </p:nvSpPr>
        <p:spPr>
          <a:xfrm>
            <a:off x="1" y="159603"/>
            <a:ext cx="9144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TODAY: OUR WATERS ARE CLEANER!</a:t>
            </a:r>
            <a:endParaRPr sz="44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76530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2"/>
          <p:cNvSpPr txBox="1"/>
          <p:nvPr/>
        </p:nvSpPr>
        <p:spPr>
          <a:xfrm>
            <a:off x="577723" y="1070824"/>
            <a:ext cx="3994277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</a:pP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Thanks to thousands of individuals and dozens of organizations...</a:t>
            </a:r>
            <a:endParaRPr sz="44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9" name="Google Shape;572;p52">
            <a:extLst>
              <a:ext uri="{FF2B5EF4-FFF2-40B4-BE49-F238E27FC236}">
                <a16:creationId xmlns:a16="http://schemas.microsoft.com/office/drawing/2014/main" id="{D65A1EFE-4B04-43B4-8697-8200947B456D}"/>
              </a:ext>
            </a:extLst>
          </p:cNvPr>
          <p:cNvSpPr txBox="1"/>
          <p:nvPr/>
        </p:nvSpPr>
        <p:spPr>
          <a:xfrm>
            <a:off x="1" y="159603"/>
            <a:ext cx="9144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OUR WATERS ARE CLEANER!</a:t>
            </a:r>
            <a:endParaRPr sz="54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" name="Picture 2" descr="A city with a body of water&#10;&#10;Description automatically generated">
            <a:extLst>
              <a:ext uri="{FF2B5EF4-FFF2-40B4-BE49-F238E27FC236}">
                <a16:creationId xmlns:a16="http://schemas.microsoft.com/office/drawing/2014/main" id="{C99527F9-27AD-7876-2AF8-A3CC27255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676" y="1085688"/>
            <a:ext cx="3810000" cy="2247900"/>
          </a:xfrm>
          <a:prstGeom prst="rect">
            <a:avLst/>
          </a:prstGeom>
        </p:spPr>
      </p:pic>
      <p:pic>
        <p:nvPicPr>
          <p:cNvPr id="5" name="Picture 4" descr="A group of people on a beach&#10;&#10;Description automatically generated">
            <a:extLst>
              <a:ext uri="{FF2B5EF4-FFF2-40B4-BE49-F238E27FC236}">
                <a16:creationId xmlns:a16="http://schemas.microsoft.com/office/drawing/2014/main" id="{7F495A71-6967-F3B9-026F-0AA845C97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076569"/>
            <a:ext cx="4402379" cy="2476338"/>
          </a:xfrm>
          <a:prstGeom prst="rect">
            <a:avLst/>
          </a:prstGeom>
        </p:spPr>
      </p:pic>
      <p:pic>
        <p:nvPicPr>
          <p:cNvPr id="6" name="Google Shape;493;p42">
            <a:extLst>
              <a:ext uri="{FF2B5EF4-FFF2-40B4-BE49-F238E27FC236}">
                <a16:creationId xmlns:a16="http://schemas.microsoft.com/office/drawing/2014/main" id="{FDD4EE2E-C619-404A-F643-5AE201EC36F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9621" y="4872618"/>
            <a:ext cx="1606980" cy="816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logo for a university&#10;&#10;Description automatically generated">
            <a:extLst>
              <a:ext uri="{FF2B5EF4-FFF2-40B4-BE49-F238E27FC236}">
                <a16:creationId xmlns:a16="http://schemas.microsoft.com/office/drawing/2014/main" id="{7358CBDA-077B-7933-76CF-6B43B5E6B9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6601" y="5894907"/>
            <a:ext cx="1606980" cy="803490"/>
          </a:xfrm>
          <a:prstGeom prst="rect">
            <a:avLst/>
          </a:prstGeom>
        </p:spPr>
      </p:pic>
      <p:pic>
        <p:nvPicPr>
          <p:cNvPr id="11" name="Picture 10" descr="A blue and white logo&#10;&#10;Description automatically generated">
            <a:extLst>
              <a:ext uri="{FF2B5EF4-FFF2-40B4-BE49-F238E27FC236}">
                <a16:creationId xmlns:a16="http://schemas.microsoft.com/office/drawing/2014/main" id="{EE80DA46-7322-BF80-F444-5466BAF249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0421" y="6094633"/>
            <a:ext cx="2338044" cy="603764"/>
          </a:xfrm>
          <a:prstGeom prst="rect">
            <a:avLst/>
          </a:prstGeom>
        </p:spPr>
      </p:pic>
      <p:pic>
        <p:nvPicPr>
          <p:cNvPr id="13" name="Picture 12" descr="A logo of a forest&#10;&#10;Description automatically generated">
            <a:extLst>
              <a:ext uri="{FF2B5EF4-FFF2-40B4-BE49-F238E27FC236}">
                <a16:creationId xmlns:a16="http://schemas.microsoft.com/office/drawing/2014/main" id="{9C8946B6-076D-60BE-F931-54EE5BDF12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6156" y="4831344"/>
            <a:ext cx="1181100" cy="96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14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" name="Rectangle 4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6645" y="4461"/>
                  <a:pt x="2607031" y="13181"/>
                  <a:pt x="2606040" y="18288"/>
                </a:cubicBezTo>
                <a:cubicBezTo>
                  <a:pt x="2260204" y="29342"/>
                  <a:pt x="2175708" y="5614"/>
                  <a:pt x="1902409" y="18288"/>
                </a:cubicBezTo>
                <a:cubicBezTo>
                  <a:pt x="1638502" y="41064"/>
                  <a:pt x="1460923" y="-16269"/>
                  <a:pt x="1276960" y="18288"/>
                </a:cubicBezTo>
                <a:cubicBezTo>
                  <a:pt x="1057717" y="14361"/>
                  <a:pt x="867956" y="2320"/>
                  <a:pt x="677570" y="18288"/>
                </a:cubicBezTo>
                <a:cubicBezTo>
                  <a:pt x="457951" y="33373"/>
                  <a:pt x="189752" y="55388"/>
                  <a:pt x="0" y="18288"/>
                </a:cubicBezTo>
                <a:cubicBezTo>
                  <a:pt x="1586" y="13022"/>
                  <a:pt x="-95" y="4569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6314" y="8448"/>
                  <a:pt x="2606550" y="14527"/>
                  <a:pt x="2606040" y="18288"/>
                </a:cubicBezTo>
                <a:cubicBezTo>
                  <a:pt x="2344840" y="2643"/>
                  <a:pt x="2192043" y="7399"/>
                  <a:pt x="1980590" y="18288"/>
                </a:cubicBezTo>
                <a:cubicBezTo>
                  <a:pt x="1783984" y="-9745"/>
                  <a:pt x="1487673" y="45908"/>
                  <a:pt x="1276960" y="18288"/>
                </a:cubicBezTo>
                <a:cubicBezTo>
                  <a:pt x="1088134" y="-41257"/>
                  <a:pt x="877974" y="49968"/>
                  <a:pt x="651510" y="18288"/>
                </a:cubicBezTo>
                <a:cubicBezTo>
                  <a:pt x="430798" y="-27764"/>
                  <a:pt x="132889" y="-33467"/>
                  <a:pt x="0" y="18288"/>
                </a:cubicBezTo>
                <a:cubicBezTo>
                  <a:pt x="212" y="10845"/>
                  <a:pt x="-833" y="619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6166" y="3680"/>
                  <a:pt x="2606905" y="11461"/>
                  <a:pt x="2606040" y="18288"/>
                </a:cubicBezTo>
                <a:cubicBezTo>
                  <a:pt x="2234648" y="26976"/>
                  <a:pt x="2180202" y="-10361"/>
                  <a:pt x="1902409" y="18288"/>
                </a:cubicBezTo>
                <a:cubicBezTo>
                  <a:pt x="1635562" y="47194"/>
                  <a:pt x="1477339" y="4794"/>
                  <a:pt x="1276960" y="18288"/>
                </a:cubicBezTo>
                <a:cubicBezTo>
                  <a:pt x="1058094" y="66922"/>
                  <a:pt x="904206" y="-20636"/>
                  <a:pt x="677570" y="18288"/>
                </a:cubicBezTo>
                <a:cubicBezTo>
                  <a:pt x="485746" y="14713"/>
                  <a:pt x="195925" y="33005"/>
                  <a:pt x="0" y="18288"/>
                </a:cubicBezTo>
                <a:cubicBezTo>
                  <a:pt x="1168" y="12774"/>
                  <a:pt x="-229" y="374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462" y="4771"/>
                          <a:pt x="2606793" y="12323"/>
                          <a:pt x="2606040" y="18288"/>
                        </a:cubicBezTo>
                        <a:cubicBezTo>
                          <a:pt x="2256758" y="31410"/>
                          <a:pt x="2173673" y="-12878"/>
                          <a:pt x="1902409" y="18288"/>
                        </a:cubicBezTo>
                        <a:cubicBezTo>
                          <a:pt x="1631145" y="49454"/>
                          <a:pt x="1461378" y="5466"/>
                          <a:pt x="1276960" y="18288"/>
                        </a:cubicBezTo>
                        <a:cubicBezTo>
                          <a:pt x="1092542" y="31110"/>
                          <a:pt x="890442" y="13213"/>
                          <a:pt x="677570" y="18288"/>
                        </a:cubicBezTo>
                        <a:cubicBezTo>
                          <a:pt x="464698" y="23364"/>
                          <a:pt x="187648" y="35837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5426" y="8857"/>
                          <a:pt x="2606544" y="13619"/>
                          <a:pt x="2606040" y="18288"/>
                        </a:cubicBezTo>
                        <a:cubicBezTo>
                          <a:pt x="2393024" y="2241"/>
                          <a:pt x="2191161" y="39259"/>
                          <a:pt x="1980590" y="18288"/>
                        </a:cubicBezTo>
                        <a:cubicBezTo>
                          <a:pt x="1770019" y="-2683"/>
                          <a:pt x="1476440" y="36114"/>
                          <a:pt x="1276960" y="18288"/>
                        </a:cubicBezTo>
                        <a:cubicBezTo>
                          <a:pt x="1077480" y="463"/>
                          <a:pt x="880988" y="42125"/>
                          <a:pt x="651510" y="18288"/>
                        </a:cubicBezTo>
                        <a:cubicBezTo>
                          <a:pt x="422032" y="-5549"/>
                          <a:pt x="130744" y="-1947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Google Shape;466;p39"/>
          <p:cNvSpPr txBox="1"/>
          <p:nvPr/>
        </p:nvSpPr>
        <p:spPr>
          <a:xfrm>
            <a:off x="659485" y="4145358"/>
            <a:ext cx="3182691" cy="222793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  <a:sym typeface="Calibri"/>
              </a:rPr>
              <a:t>From INSIDE buildings? and </a:t>
            </a:r>
          </a:p>
          <a:p>
            <a:pPr marL="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  <a:sym typeface="Calibri"/>
              </a:rPr>
              <a:t>OUTSIDE from rain and snow?</a:t>
            </a:r>
          </a:p>
        </p:txBody>
      </p:sp>
      <p:pic>
        <p:nvPicPr>
          <p:cNvPr id="3" name="Picture 2" descr="A group of people fishing in a river&#10;&#10;Description automatically generated">
            <a:extLst>
              <a:ext uri="{FF2B5EF4-FFF2-40B4-BE49-F238E27FC236}">
                <a16:creationId xmlns:a16="http://schemas.microsoft.com/office/drawing/2014/main" id="{2D8D258D-003B-8925-A9A4-9F9F873476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97" r="1682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7F06B9-C4E2-7BA0-633E-00829F411F9D}"/>
              </a:ext>
            </a:extLst>
          </p:cNvPr>
          <p:cNvSpPr txBox="1"/>
          <p:nvPr/>
        </p:nvSpPr>
        <p:spPr>
          <a:xfrm>
            <a:off x="2250831" y="5430129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33A9B3-3091-05EA-07CD-EAA2F93BE7F3}"/>
              </a:ext>
            </a:extLst>
          </p:cNvPr>
          <p:cNvSpPr txBox="1"/>
          <p:nvPr/>
        </p:nvSpPr>
        <p:spPr>
          <a:xfrm>
            <a:off x="0" y="89501"/>
            <a:ext cx="4206239" cy="379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kern="1200" dirty="0">
                <a:solidFill>
                  <a:srgbClr val="FFFF00"/>
                </a:solidFill>
                <a:latin typeface="Candara" panose="020E0502030303020204" pitchFamily="34" charset="0"/>
                <a:ea typeface="+mj-ea"/>
                <a:cs typeface="+mj-cs"/>
                <a:sym typeface="Candara"/>
              </a:rPr>
              <a:t>WATER FLOW</a:t>
            </a:r>
            <a:br>
              <a:rPr lang="en-US" sz="5500" b="1" kern="1200" dirty="0">
                <a:solidFill>
                  <a:srgbClr val="FFFF00"/>
                </a:solidFill>
                <a:latin typeface="Candara" panose="020E0502030303020204" pitchFamily="34" charset="0"/>
                <a:ea typeface="+mj-ea"/>
                <a:cs typeface="+mj-cs"/>
                <a:sym typeface="Candara"/>
              </a:rPr>
            </a:br>
            <a:br>
              <a:rPr lang="en-US" b="1" kern="1200" dirty="0">
                <a:solidFill>
                  <a:srgbClr val="FFFF00"/>
                </a:solidFill>
                <a:latin typeface="Candara" panose="020E0502030303020204" pitchFamily="34" charset="0"/>
                <a:ea typeface="+mj-ea"/>
                <a:cs typeface="+mj-cs"/>
                <a:sym typeface="Candara"/>
              </a:rPr>
            </a:br>
            <a:r>
              <a:rPr lang="en-US" sz="3600" b="1" kern="1200" dirty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  <a:sym typeface="Candara"/>
              </a:rPr>
              <a:t>Where does water</a:t>
            </a:r>
          </a:p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  <a:sym typeface="Candara"/>
              </a:rPr>
              <a:t> go…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9"/>
          <p:cNvSpPr txBox="1"/>
          <p:nvPr/>
        </p:nvSpPr>
        <p:spPr>
          <a:xfrm>
            <a:off x="0" y="331761"/>
            <a:ext cx="9144000" cy="1969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WATER FLOW</a:t>
            </a:r>
            <a:b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Where does water go… </a:t>
            </a:r>
            <a:br>
              <a:rPr lang="en-US" sz="54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dirty="0">
              <a:solidFill>
                <a:schemeClr val="bg1"/>
              </a:solidFill>
            </a:endParaRPr>
          </a:p>
        </p:txBody>
      </p:sp>
      <p:pic>
        <p:nvPicPr>
          <p:cNvPr id="464" name="Google Shape;46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2326218"/>
            <a:ext cx="3727961" cy="284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7691" y="2355656"/>
            <a:ext cx="3380509" cy="2844373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39"/>
          <p:cNvSpPr txBox="1"/>
          <p:nvPr/>
        </p:nvSpPr>
        <p:spPr>
          <a:xfrm>
            <a:off x="239151" y="5191294"/>
            <a:ext cx="8679766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</a:t>
            </a:r>
            <a:r>
              <a:rPr lang="en-US" sz="44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INSIDE</a:t>
            </a:r>
            <a:r>
              <a:rPr lang="en-US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OUR HOMES, SCHOOLS &amp; BUSINESSES?</a:t>
            </a:r>
            <a:endParaRPr sz="4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2740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/>
          <p:nvPr/>
        </p:nvSpPr>
        <p:spPr>
          <a:xfrm>
            <a:off x="170178" y="914400"/>
            <a:ext cx="88976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Out through pipes under the ground and streets to the </a:t>
            </a:r>
            <a:br>
              <a:rPr lang="en-US" sz="2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treatment plant </a:t>
            </a:r>
            <a:br>
              <a:rPr lang="en-US" sz="2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 b="1" dirty="0">
                <a:solidFill>
                  <a:srgbClr val="FFC000"/>
                </a:solidFill>
                <a:latin typeface="Candara"/>
                <a:ea typeface="Candara"/>
                <a:cs typeface="Candara"/>
                <a:sym typeface="Candara"/>
              </a:rPr>
              <a:t>to be cleaned.</a:t>
            </a:r>
            <a:endParaRPr dirty="0"/>
          </a:p>
        </p:txBody>
      </p:sp>
      <p:pic>
        <p:nvPicPr>
          <p:cNvPr id="472" name="Google Shape;472;p40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745397"/>
            <a:ext cx="8229600" cy="4765173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0"/>
          <p:cNvSpPr txBox="1"/>
          <p:nvPr/>
        </p:nvSpPr>
        <p:spPr>
          <a:xfrm>
            <a:off x="76200" y="228600"/>
            <a:ext cx="8897622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WHERE DOES </a:t>
            </a:r>
            <a:r>
              <a:rPr lang="en-US" sz="47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INSIDE</a:t>
            </a:r>
            <a:r>
              <a:rPr lang="en-US" sz="47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WATER GO?</a:t>
            </a:r>
            <a:endParaRPr dirty="0"/>
          </a:p>
        </p:txBody>
      </p:sp>
      <p:sp>
        <p:nvSpPr>
          <p:cNvPr id="474" name="Google Shape;474;p40"/>
          <p:cNvSpPr txBox="1"/>
          <p:nvPr/>
        </p:nvSpPr>
        <p:spPr>
          <a:xfrm>
            <a:off x="1371600" y="6172200"/>
            <a:ext cx="66966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The Deep Tunnel is used when there is excessive flow in the system</a:t>
            </a:r>
            <a:endParaRPr/>
          </a:p>
        </p:txBody>
      </p:sp>
      <p:pic>
        <p:nvPicPr>
          <p:cNvPr id="475" name="Google Shape;47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5226" y="4455835"/>
            <a:ext cx="1792574" cy="910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1"/>
          <p:cNvSpPr txBox="1"/>
          <p:nvPr/>
        </p:nvSpPr>
        <p:spPr>
          <a:xfrm>
            <a:off x="4947138" y="1690062"/>
            <a:ext cx="4026684" cy="303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Created in the 1980’s to manage large rain events. </a:t>
            </a:r>
            <a:b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12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110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Since 1994, they’ve captured and cleaned 98.4% of stormwater &amp; wastewater that entered the regional sewer system.</a:t>
            </a:r>
            <a:endParaRPr/>
          </a:p>
        </p:txBody>
      </p:sp>
      <p:pic>
        <p:nvPicPr>
          <p:cNvPr id="481" name="Google Shape;48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029870"/>
            <a:ext cx="4191000" cy="552333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1"/>
          <p:cNvSpPr txBox="1"/>
          <p:nvPr/>
        </p:nvSpPr>
        <p:spPr>
          <a:xfrm>
            <a:off x="381000" y="1143000"/>
            <a:ext cx="192232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Overlock"/>
                <a:ea typeface="Overlock"/>
                <a:cs typeface="Overlock"/>
                <a:sym typeface="Overlock"/>
              </a:rPr>
              <a:t>THE DEEP </a:t>
            </a:r>
            <a:br>
              <a:rPr lang="en-US" sz="2800">
                <a:solidFill>
                  <a:srgbClr val="FFC000"/>
                </a:solidFill>
                <a:latin typeface="Overlock"/>
                <a:ea typeface="Overlock"/>
                <a:cs typeface="Overlock"/>
                <a:sym typeface="Overlock"/>
              </a:rPr>
            </a:br>
            <a:r>
              <a:rPr lang="en-US" sz="2800">
                <a:solidFill>
                  <a:srgbClr val="FFC000"/>
                </a:solidFill>
                <a:latin typeface="Overlock"/>
                <a:ea typeface="Overlock"/>
                <a:cs typeface="Overlock"/>
                <a:sym typeface="Overlock"/>
              </a:rPr>
              <a:t>  TUNNEL</a:t>
            </a:r>
            <a:endParaRPr/>
          </a:p>
        </p:txBody>
      </p:sp>
      <p:sp>
        <p:nvSpPr>
          <p:cNvPr id="483" name="Google Shape;483;p41"/>
          <p:cNvSpPr txBox="1"/>
          <p:nvPr/>
        </p:nvSpPr>
        <p:spPr>
          <a:xfrm>
            <a:off x="2133600" y="1600200"/>
            <a:ext cx="240803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28 miles long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17-32’ tall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135-300’ deep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Holds 521 </a:t>
            </a:r>
            <a:b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million gallons!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41"/>
          <p:cNvSpPr txBox="1"/>
          <p:nvPr/>
        </p:nvSpPr>
        <p:spPr>
          <a:xfrm>
            <a:off x="76200" y="174992"/>
            <a:ext cx="8897622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WHERE DOES </a:t>
            </a:r>
            <a:r>
              <a:rPr lang="en-US" sz="47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INSIDE</a:t>
            </a:r>
            <a:r>
              <a:rPr lang="en-US" sz="47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WATER GO?</a:t>
            </a:r>
            <a:endParaRPr dirty="0"/>
          </a:p>
        </p:txBody>
      </p:sp>
      <p:pic>
        <p:nvPicPr>
          <p:cNvPr id="485" name="Google Shape;48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42526" y="5257800"/>
            <a:ext cx="2235908" cy="11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2"/>
          <p:cNvSpPr txBox="1"/>
          <p:nvPr/>
        </p:nvSpPr>
        <p:spPr>
          <a:xfrm>
            <a:off x="228600" y="1153180"/>
            <a:ext cx="874522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Narkisim"/>
                <a:ea typeface="Narkisim"/>
                <a:cs typeface="Narkisim"/>
                <a:sym typeface="Narkisim"/>
              </a:rPr>
              <a:t>FROM SCHOOL, HOME AND BUSINESSES?</a:t>
            </a:r>
            <a:endParaRPr/>
          </a:p>
        </p:txBody>
      </p:sp>
      <p:pic>
        <p:nvPicPr>
          <p:cNvPr id="491" name="Google Shape;49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17565"/>
            <a:ext cx="8745222" cy="60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2"/>
          <p:cNvSpPr txBox="1"/>
          <p:nvPr/>
        </p:nvSpPr>
        <p:spPr>
          <a:xfrm>
            <a:off x="76200" y="227428"/>
            <a:ext cx="8897622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TREATMENT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Milwaukee Metropolitan Sewerage District</a:t>
            </a:r>
            <a:br>
              <a:rPr lang="en-US" sz="3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Jones Island Treatment Plant</a:t>
            </a:r>
            <a:endParaRPr dirty="0"/>
          </a:p>
        </p:txBody>
      </p:sp>
      <p:pic>
        <p:nvPicPr>
          <p:cNvPr id="493" name="Google Shape;49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06528" y="5674656"/>
            <a:ext cx="1606980" cy="816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685800" y="76200"/>
            <a:ext cx="76962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IS UNIQUE</a:t>
            </a:r>
            <a:endParaRPr dirty="0"/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8476" y="4114799"/>
            <a:ext cx="4724400" cy="259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697337"/>
            <a:ext cx="4648200" cy="241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04096" y="2635118"/>
            <a:ext cx="4439904" cy="363462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133966" y="1838980"/>
            <a:ext cx="11753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SOLID</a:t>
            </a:r>
            <a:br>
              <a:rPr lang="en-US" sz="2800" b="1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800" b="1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(ICE)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4800330" y="2650135"/>
            <a:ext cx="8627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GAS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3241194" y="4114803"/>
            <a:ext cx="1330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LIQUID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4446876" y="1257885"/>
            <a:ext cx="472440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only substance on Earth </a:t>
            </a:r>
            <a:b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that occurs in 3 different </a:t>
            </a:r>
            <a:b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states naturally:</a:t>
            </a:r>
            <a:endParaRPr dirty="0"/>
          </a:p>
        </p:txBody>
      </p:sp>
      <p:sp>
        <p:nvSpPr>
          <p:cNvPr id="134" name="Google Shape;134;p6"/>
          <p:cNvSpPr txBox="1"/>
          <p:nvPr/>
        </p:nvSpPr>
        <p:spPr>
          <a:xfrm>
            <a:off x="2486725" y="5932120"/>
            <a:ext cx="1678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ICE FLOATS!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39120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3"/>
          <p:cNvSpPr txBox="1"/>
          <p:nvPr/>
        </p:nvSpPr>
        <p:spPr>
          <a:xfrm>
            <a:off x="0" y="-76200"/>
            <a:ext cx="91440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FLOW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Where does </a:t>
            </a:r>
            <a: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outside</a:t>
            </a: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water go?</a:t>
            </a:r>
            <a:endParaRPr dirty="0"/>
          </a:p>
        </p:txBody>
      </p:sp>
      <p:pic>
        <p:nvPicPr>
          <p:cNvPr id="499" name="Google Shape;49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741" y="1715881"/>
            <a:ext cx="3143278" cy="2254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4481" y="4053533"/>
            <a:ext cx="3190917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43"/>
          <p:cNvSpPr txBox="1"/>
          <p:nvPr/>
        </p:nvSpPr>
        <p:spPr>
          <a:xfrm>
            <a:off x="249381" y="6263333"/>
            <a:ext cx="859907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</a:t>
            </a:r>
            <a:r>
              <a:rPr lang="en-US" sz="32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OUTSIDE</a:t>
            </a:r>
            <a:r>
              <a:rPr lang="en-US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   RAIN     SNOW     HAIL</a:t>
            </a:r>
            <a:endParaRPr dirty="0"/>
          </a:p>
        </p:txBody>
      </p:sp>
      <p:pic>
        <p:nvPicPr>
          <p:cNvPr id="502" name="Google Shape;502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8920" y="1678086"/>
            <a:ext cx="3176478" cy="2223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1461" y="4053533"/>
            <a:ext cx="3199558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4"/>
          <p:cNvSpPr txBox="1"/>
          <p:nvPr/>
        </p:nvSpPr>
        <p:spPr>
          <a:xfrm>
            <a:off x="76200" y="143470"/>
            <a:ext cx="899501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WHERE DOES RAIN &amp; SNOW MELT GO</a:t>
            </a: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?</a:t>
            </a:r>
            <a:endParaRPr sz="40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509" name="Google Shape;50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036656"/>
            <a:ext cx="4749421" cy="3030548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44"/>
          <p:cNvSpPr txBox="1"/>
          <p:nvPr/>
        </p:nvSpPr>
        <p:spPr>
          <a:xfrm>
            <a:off x="262844" y="1201630"/>
            <a:ext cx="3789532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Rain in streets flows to storm drains and then </a:t>
            </a:r>
            <a:r>
              <a:rPr lang="en-US" sz="3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directly into a river or lake!</a:t>
            </a:r>
            <a:endParaRPr sz="3200" dirty="0">
              <a:solidFill>
                <a:srgbClr val="C0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D21A19-FA76-4913-87D9-7D6A079C9B5D}"/>
              </a:ext>
            </a:extLst>
          </p:cNvPr>
          <p:cNvSpPr txBox="1"/>
          <p:nvPr/>
        </p:nvSpPr>
        <p:spPr>
          <a:xfrm>
            <a:off x="633862" y="3671692"/>
            <a:ext cx="32896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Stormwater</a:t>
            </a:r>
          </a:p>
        </p:txBody>
      </p:sp>
      <p:pic>
        <p:nvPicPr>
          <p:cNvPr id="7" name="Google Shape;522;p46">
            <a:extLst>
              <a:ext uri="{FF2B5EF4-FFF2-40B4-BE49-F238E27FC236}">
                <a16:creationId xmlns:a16="http://schemas.microsoft.com/office/drawing/2014/main" id="{EA37704B-D8F1-4CC3-8BC1-1E3BFD1FA77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911600"/>
            <a:ext cx="4558921" cy="28781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B21CC8-8440-49C0-9C5B-9FD755FEE9BF}"/>
              </a:ext>
            </a:extLst>
          </p:cNvPr>
          <p:cNvSpPr txBox="1"/>
          <p:nvPr/>
        </p:nvSpPr>
        <p:spPr>
          <a:xfrm>
            <a:off x="175907" y="4433449"/>
            <a:ext cx="420559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Rain washes everything </a:t>
            </a:r>
            <a:br>
              <a:rPr lang="en-US" sz="2600" b="1" dirty="0">
                <a:solidFill>
                  <a:schemeClr val="bg1"/>
                </a:solidFill>
              </a:rPr>
            </a:br>
            <a:r>
              <a:rPr lang="en-US" sz="2600" b="1" dirty="0">
                <a:solidFill>
                  <a:schemeClr val="bg1"/>
                </a:solidFill>
              </a:rPr>
              <a:t>off the land: litter, dog poo, cigarette butts, chemicals, fertilizer, pesticides and soil.</a:t>
            </a:r>
          </a:p>
        </p:txBody>
      </p:sp>
      <p:sp>
        <p:nvSpPr>
          <p:cNvPr id="3" name="Google Shape;511;p44"/>
          <p:cNvSpPr txBox="1"/>
          <p:nvPr/>
        </p:nvSpPr>
        <p:spPr>
          <a:xfrm>
            <a:off x="5205870" y="2973439"/>
            <a:ext cx="259373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Storm Drain</a:t>
            </a: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96564"/>
            <a:ext cx="9144000" cy="5815281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46"/>
          <p:cNvSpPr txBox="1"/>
          <p:nvPr/>
        </p:nvSpPr>
        <p:spPr>
          <a:xfrm>
            <a:off x="3061022" y="4166573"/>
            <a:ext cx="244691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OH NO!!!</a:t>
            </a:r>
            <a:endParaRPr sz="16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525" name="Google Shape;525;p46"/>
          <p:cNvSpPr txBox="1"/>
          <p:nvPr/>
        </p:nvSpPr>
        <p:spPr>
          <a:xfrm>
            <a:off x="3444573" y="5220843"/>
            <a:ext cx="569942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We can fix this!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Keeping the land clean</a:t>
            </a:r>
            <a:br>
              <a:rPr lang="en-US" sz="3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helps keep the water clean!</a:t>
            </a:r>
            <a:endParaRPr sz="1800" dirty="0">
              <a:solidFill>
                <a:srgbClr val="FFFF00"/>
              </a:solidFill>
            </a:endParaRPr>
          </a:p>
        </p:txBody>
      </p:sp>
      <p:sp>
        <p:nvSpPr>
          <p:cNvPr id="2" name="Google Shape;521;p46"/>
          <p:cNvSpPr txBox="1"/>
          <p:nvPr/>
        </p:nvSpPr>
        <p:spPr>
          <a:xfrm>
            <a:off x="0" y="295870"/>
            <a:ext cx="914400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STORMWATER RUNOFF 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#1 Pollutant!</a:t>
            </a:r>
            <a:endParaRPr sz="28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413A665-366D-66B1-34B4-24B406173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4" y="11135"/>
            <a:ext cx="91191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71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2"/>
          <p:cNvSpPr txBox="1"/>
          <p:nvPr/>
        </p:nvSpPr>
        <p:spPr>
          <a:xfrm>
            <a:off x="-153537" y="470386"/>
            <a:ext cx="9297537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WHERE DOES WATER GO? </a:t>
            </a:r>
            <a:br>
              <a:rPr lang="en-US" sz="6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32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WATERSHEDS &amp; 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MILWAUKEE’S WATERS</a:t>
            </a:r>
            <a:endParaRPr sz="3200" b="1" i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" name="Picture 2" descr="A model of a city&#10;&#10;Description automatically generated with medium confidence">
            <a:extLst>
              <a:ext uri="{FF2B5EF4-FFF2-40B4-BE49-F238E27FC236}">
                <a16:creationId xmlns:a16="http://schemas.microsoft.com/office/drawing/2014/main" id="{C567EDD5-81A0-483E-A2B0-42EAFCF9D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011" y="3809414"/>
            <a:ext cx="4960180" cy="26746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B1CC39-6D0D-55DF-F377-007909B5B5B1}"/>
              </a:ext>
            </a:extLst>
          </p:cNvPr>
          <p:cNvSpPr txBox="1"/>
          <p:nvPr/>
        </p:nvSpPr>
        <p:spPr>
          <a:xfrm rot="20251379">
            <a:off x="212627" y="4022374"/>
            <a:ext cx="2100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badi" panose="020B0604020104020204" pitchFamily="34" charset="0"/>
              </a:rPr>
              <a:t>3D Model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Abadi" panose="020B0604020104020204" pitchFamily="34" charset="0"/>
              </a:rPr>
              <a:t> Demo</a:t>
            </a:r>
          </a:p>
        </p:txBody>
      </p:sp>
    </p:spTree>
    <p:extLst>
      <p:ext uri="{BB962C8B-B14F-4D97-AF65-F5344CB8AC3E}">
        <p14:creationId xmlns:p14="http://schemas.microsoft.com/office/powerpoint/2010/main" val="24422317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48" descr="A view of a large body of water with a city in th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8"/>
          <p:cNvSpPr txBox="1"/>
          <p:nvPr/>
        </p:nvSpPr>
        <p:spPr>
          <a:xfrm>
            <a:off x="0" y="25924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366092"/>
                </a:solidFill>
                <a:latin typeface="Candara"/>
                <a:ea typeface="Candara"/>
                <a:cs typeface="Candara"/>
                <a:sym typeface="Candara"/>
              </a:rPr>
              <a:t>3</a:t>
            </a:r>
            <a:r>
              <a:rPr lang="en-US" sz="4800" b="1">
                <a:solidFill>
                  <a:srgbClr val="366092"/>
                </a:solidFill>
                <a:latin typeface="Candara"/>
                <a:ea typeface="Candara"/>
                <a:cs typeface="Candara"/>
                <a:sym typeface="Candara"/>
              </a:rPr>
              <a:t> RIVERS FLOW INTO THE LAKE</a:t>
            </a:r>
            <a:endParaRPr/>
          </a:p>
        </p:txBody>
      </p:sp>
      <p:sp>
        <p:nvSpPr>
          <p:cNvPr id="540" name="Google Shape;540;p48"/>
          <p:cNvSpPr txBox="1"/>
          <p:nvPr/>
        </p:nvSpPr>
        <p:spPr>
          <a:xfrm>
            <a:off x="304799" y="4599150"/>
            <a:ext cx="267755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Jones</a:t>
            </a:r>
            <a:r>
              <a:rPr lang="en-US" sz="2400" dirty="0">
                <a:solidFill>
                  <a:srgbClr val="FFFF00"/>
                </a:solidFill>
              </a:rPr>
              <a:t> I</a:t>
            </a:r>
            <a:r>
              <a:rPr lang="en-US" sz="24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sland</a:t>
            </a:r>
            <a:endParaRPr dirty="0"/>
          </a:p>
        </p:txBody>
      </p:sp>
      <p:sp>
        <p:nvSpPr>
          <p:cNvPr id="541" name="Google Shape;541;p48"/>
          <p:cNvSpPr txBox="1"/>
          <p:nvPr/>
        </p:nvSpPr>
        <p:spPr>
          <a:xfrm>
            <a:off x="6477000" y="4567523"/>
            <a:ext cx="21405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Summerfest</a:t>
            </a:r>
            <a:endParaRPr dirty="0"/>
          </a:p>
        </p:txBody>
      </p:sp>
      <p:sp>
        <p:nvSpPr>
          <p:cNvPr id="542" name="Google Shape;542;p48"/>
          <p:cNvSpPr/>
          <p:nvPr/>
        </p:nvSpPr>
        <p:spPr>
          <a:xfrm flipH="1">
            <a:off x="4514294" y="1456819"/>
            <a:ext cx="362506" cy="231177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557;p50">
            <a:extLst>
              <a:ext uri="{FF2B5EF4-FFF2-40B4-BE49-F238E27FC236}">
                <a16:creationId xmlns:a16="http://schemas.microsoft.com/office/drawing/2014/main" id="{814649AF-AC3D-4954-B77D-535FD651795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690" y="5294307"/>
            <a:ext cx="2140499" cy="14651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DD2BD-D080-4491-B635-D5DD73440C87}"/>
              </a:ext>
            </a:extLst>
          </p:cNvPr>
          <p:cNvSpPr txBox="1"/>
          <p:nvPr/>
        </p:nvSpPr>
        <p:spPr>
          <a:xfrm>
            <a:off x="4026090" y="6305266"/>
            <a:ext cx="4153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WATERSHED DEMO</a:t>
            </a:r>
          </a:p>
        </p:txBody>
      </p:sp>
      <p:sp>
        <p:nvSpPr>
          <p:cNvPr id="9" name="Google Shape;541;p48">
            <a:extLst>
              <a:ext uri="{FF2B5EF4-FFF2-40B4-BE49-F238E27FC236}">
                <a16:creationId xmlns:a16="http://schemas.microsoft.com/office/drawing/2014/main" id="{BBB9B10B-F957-40A4-BA20-5CAF2F5297C5}"/>
              </a:ext>
            </a:extLst>
          </p:cNvPr>
          <p:cNvSpPr txBox="1"/>
          <p:nvPr/>
        </p:nvSpPr>
        <p:spPr>
          <a:xfrm>
            <a:off x="3625297" y="5111423"/>
            <a:ext cx="2140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Stormwater</a:t>
            </a:r>
            <a:endParaRPr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3"/>
          <p:cNvSpPr txBox="1"/>
          <p:nvPr/>
        </p:nvSpPr>
        <p:spPr>
          <a:xfrm>
            <a:off x="0" y="0"/>
            <a:ext cx="914400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WHY CARE </a:t>
            </a:r>
            <a:r>
              <a:rPr lang="en-US" sz="5400" b="1" dirty="0">
                <a:solidFill>
                  <a:schemeClr val="lt1"/>
                </a:solidFill>
                <a:latin typeface="+mn-lt"/>
                <a:ea typeface="Candara"/>
                <a:cs typeface="Candara"/>
                <a:sym typeface="Candara"/>
              </a:rPr>
              <a:t>#1?</a:t>
            </a:r>
            <a:br>
              <a:rPr lang="en-US" sz="72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8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The source of our </a:t>
            </a:r>
            <a:br>
              <a:rPr lang="en-US" sz="48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8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drinking water!</a:t>
            </a:r>
            <a:endParaRPr sz="4000" b="1" dirty="0">
              <a:solidFill>
                <a:srgbClr val="C0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4"/>
          <p:cNvSpPr txBox="1"/>
          <p:nvPr/>
        </p:nvSpPr>
        <p:spPr>
          <a:xfrm>
            <a:off x="0" y="76200"/>
            <a:ext cx="9144000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 Water Works</a:t>
            </a:r>
            <a:br>
              <a:rPr lang="en-US" sz="6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1600" b="1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They pull water from Lake Michigan, clean it and send it to everyone.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590" name="Google Shape;59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6400" y="4153277"/>
            <a:ext cx="2971800" cy="1637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7800" y="2514600"/>
            <a:ext cx="3352800" cy="134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385" y="2819400"/>
            <a:ext cx="2882450" cy="134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82" y="4553538"/>
            <a:ext cx="3076575" cy="2304462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54"/>
          <p:cNvSpPr txBox="1"/>
          <p:nvPr/>
        </p:nvSpPr>
        <p:spPr>
          <a:xfrm>
            <a:off x="2869809" y="5867400"/>
            <a:ext cx="642893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Ozone(O</a:t>
            </a:r>
            <a:r>
              <a:rPr lang="en-US" sz="2800" b="1" baseline="-25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used to clean the water. Why?</a:t>
            </a:r>
            <a:b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en-US" sz="24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 tiny bug called Cryptosporidium</a:t>
            </a:r>
            <a:r>
              <a:rPr lang="en-US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- 1993</a:t>
            </a:r>
            <a:endParaRPr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8"/>
          <p:cNvSpPr txBox="1"/>
          <p:nvPr/>
        </p:nvSpPr>
        <p:spPr>
          <a:xfrm>
            <a:off x="0" y="157460"/>
            <a:ext cx="9144000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WHY CARE </a:t>
            </a:r>
            <a:r>
              <a:rPr lang="en-US" sz="5400" b="1" dirty="0">
                <a:solidFill>
                  <a:schemeClr val="lt1"/>
                </a:solidFill>
                <a:latin typeface="+mn-lt"/>
                <a:ea typeface="Candara"/>
                <a:cs typeface="Candara"/>
                <a:sym typeface="Candara"/>
              </a:rPr>
              <a:t>#2?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There’s toxic water near us!</a:t>
            </a:r>
            <a:b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28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Contaminated Groundwater</a:t>
            </a:r>
            <a:endParaRPr sz="54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623" name="Google Shape;623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2514600"/>
            <a:ext cx="2687207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1400" y="4762500"/>
            <a:ext cx="5187947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9600" y="2678723"/>
            <a:ext cx="3505200" cy="1969477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58"/>
          <p:cNvSpPr txBox="1"/>
          <p:nvPr/>
        </p:nvSpPr>
        <p:spPr>
          <a:xfrm>
            <a:off x="1371600" y="6248400"/>
            <a:ext cx="131478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RADIUM</a:t>
            </a:r>
            <a:endParaRPr/>
          </a:p>
        </p:txBody>
      </p:sp>
      <p:sp>
        <p:nvSpPr>
          <p:cNvPr id="627" name="Google Shape;627;p58"/>
          <p:cNvSpPr txBox="1"/>
          <p:nvPr/>
        </p:nvSpPr>
        <p:spPr>
          <a:xfrm>
            <a:off x="4494875" y="2564425"/>
            <a:ext cx="445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Waukesha – 20 miles away!</a:t>
            </a:r>
            <a:endParaRPr sz="1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9"/>
          <p:cNvSpPr txBox="1"/>
          <p:nvPr/>
        </p:nvSpPr>
        <p:spPr>
          <a:xfrm>
            <a:off x="2039254" y="6320135"/>
            <a:ext cx="55181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CYANOBACTERIA IN BLUE GREEN ALGAE</a:t>
            </a:r>
            <a:endParaRPr/>
          </a:p>
        </p:txBody>
      </p:sp>
      <p:pic>
        <p:nvPicPr>
          <p:cNvPr id="633" name="Google Shape;633;p59" descr="A boat in the wa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1265" y="2849184"/>
            <a:ext cx="387477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59" descr="A body of wat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0105" y="3203733"/>
            <a:ext cx="3589020" cy="2691765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59"/>
          <p:cNvSpPr txBox="1"/>
          <p:nvPr/>
        </p:nvSpPr>
        <p:spPr>
          <a:xfrm>
            <a:off x="0" y="294144"/>
            <a:ext cx="91440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WHY CARE </a:t>
            </a:r>
            <a:r>
              <a:rPr lang="en-US" sz="5400" b="1" dirty="0">
                <a:solidFill>
                  <a:schemeClr val="lt1"/>
                </a:solidFill>
                <a:latin typeface="+mn-lt"/>
                <a:ea typeface="Candara"/>
                <a:cs typeface="Candara"/>
                <a:sym typeface="Candara"/>
              </a:rPr>
              <a:t>#3?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Lakes &amp; ponds have toxic</a:t>
            </a:r>
            <a:b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 algae blooms in summer!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"/>
          <p:cNvSpPr/>
          <p:nvPr/>
        </p:nvSpPr>
        <p:spPr>
          <a:xfrm>
            <a:off x="685800" y="76200"/>
            <a:ext cx="76962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CRYSTALS</a:t>
            </a:r>
            <a:endParaRPr/>
          </a:p>
        </p:txBody>
      </p:sp>
      <p:pic>
        <p:nvPicPr>
          <p:cNvPr id="179" name="Google Shape;17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5108" y="1044524"/>
            <a:ext cx="9179108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E1EE32-A0ED-495A-80A3-941CE531B062}"/>
              </a:ext>
            </a:extLst>
          </p:cNvPr>
          <p:cNvSpPr txBox="1"/>
          <p:nvPr/>
        </p:nvSpPr>
        <p:spPr>
          <a:xfrm>
            <a:off x="1768167" y="6250949"/>
            <a:ext cx="3853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Water has memory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EAD4CA-FFE0-4278-8BEF-DE62FED10F48}"/>
              </a:ext>
            </a:extLst>
          </p:cNvPr>
          <p:cNvSpPr txBox="1"/>
          <p:nvPr/>
        </p:nvSpPr>
        <p:spPr>
          <a:xfrm>
            <a:off x="2293034" y="2489979"/>
            <a:ext cx="1800664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NEGATIVE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D0103-AB6C-47C0-AE1D-6935A953289F}"/>
              </a:ext>
            </a:extLst>
          </p:cNvPr>
          <p:cNvSpPr txBox="1"/>
          <p:nvPr/>
        </p:nvSpPr>
        <p:spPr>
          <a:xfrm>
            <a:off x="4818185" y="2489979"/>
            <a:ext cx="1800664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POSITIVE</a:t>
            </a:r>
          </a:p>
        </p:txBody>
      </p:sp>
    </p:spTree>
    <p:extLst>
      <p:ext uri="{BB962C8B-B14F-4D97-AF65-F5344CB8AC3E}">
        <p14:creationId xmlns:p14="http://schemas.microsoft.com/office/powerpoint/2010/main" val="34237637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5"/>
          <p:cNvSpPr txBox="1"/>
          <p:nvPr/>
        </p:nvSpPr>
        <p:spPr>
          <a:xfrm>
            <a:off x="0" y="0"/>
            <a:ext cx="9144000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WHY CARE </a:t>
            </a:r>
            <a:r>
              <a:rPr lang="en-US" sz="4800" b="1" dirty="0">
                <a:solidFill>
                  <a:schemeClr val="lt1"/>
                </a:solidFill>
                <a:latin typeface="+mn-lt"/>
                <a:ea typeface="Candara"/>
                <a:cs typeface="Candara"/>
                <a:sym typeface="Candara"/>
              </a:rPr>
              <a:t>#4?</a:t>
            </a: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2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Water Can disappear! </a:t>
            </a:r>
            <a:br>
              <a:rPr lang="en-US" sz="42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2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Look what happened to the </a:t>
            </a:r>
            <a:r>
              <a:rPr lang="en-US" sz="4200" b="1" dirty="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Aral Sea!</a:t>
            </a:r>
            <a:endParaRPr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600" name="Google Shape;600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1832" y="2263880"/>
            <a:ext cx="4800600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55"/>
          <p:cNvSpPr txBox="1"/>
          <p:nvPr/>
        </p:nvSpPr>
        <p:spPr>
          <a:xfrm>
            <a:off x="6912432" y="3295041"/>
            <a:ext cx="2326278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 world’s</a:t>
            </a:r>
            <a:endParaRPr sz="3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4</a:t>
            </a:r>
            <a:r>
              <a:rPr lang="en-US" sz="3200" baseline="300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 </a:t>
            </a:r>
            <a:r>
              <a:rPr lang="en-US" sz="32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largest </a:t>
            </a:r>
            <a:endParaRPr sz="3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freshwater </a:t>
            </a:r>
            <a:endParaRPr sz="32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lake. </a:t>
            </a:r>
            <a:endParaRPr sz="3200" dirty="0"/>
          </a:p>
        </p:txBody>
      </p:sp>
      <p:sp>
        <p:nvSpPr>
          <p:cNvPr id="602" name="Google Shape;602;p55"/>
          <p:cNvSpPr txBox="1"/>
          <p:nvPr/>
        </p:nvSpPr>
        <p:spPr>
          <a:xfrm>
            <a:off x="54436" y="3060293"/>
            <a:ext cx="205739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 lake larger than 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Lake 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Michigan is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GONE!</a:t>
            </a:r>
            <a:endParaRPr sz="3200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55"/>
          <p:cNvSpPr txBox="1"/>
          <p:nvPr/>
        </p:nvSpPr>
        <p:spPr>
          <a:xfrm>
            <a:off x="3042088" y="5357104"/>
            <a:ext cx="27783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DISAPPEARED!</a:t>
            </a:r>
            <a:endParaRPr sz="3200" dirty="0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8EBA43-E18E-70D7-ADF2-5A2C218D3368}"/>
              </a:ext>
            </a:extLst>
          </p:cNvPr>
          <p:cNvSpPr txBox="1"/>
          <p:nvPr/>
        </p:nvSpPr>
        <p:spPr>
          <a:xfrm>
            <a:off x="3110914" y="2660183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RUSSIA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56"/>
          <p:cNvSpPr txBox="1"/>
          <p:nvPr/>
        </p:nvSpPr>
        <p:spPr>
          <a:xfrm>
            <a:off x="0" y="38100"/>
            <a:ext cx="91440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WHY CARE </a:t>
            </a:r>
            <a:r>
              <a:rPr lang="en-US" sz="4800" b="1" dirty="0">
                <a:solidFill>
                  <a:schemeClr val="lt1"/>
                </a:solidFill>
                <a:latin typeface="+mn-lt"/>
                <a:ea typeface="Candara"/>
                <a:cs typeface="Candara"/>
                <a:sym typeface="Candara"/>
              </a:rPr>
              <a:t>#4?</a:t>
            </a:r>
            <a: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br>
              <a:rPr lang="en-US" sz="54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 Aral Sea Disappears!</a:t>
            </a:r>
            <a:endParaRPr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609" name="Google Shape;609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747837"/>
            <a:ext cx="7856848" cy="51863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F41192-C18E-4429-A866-B28AAE3BFF32}"/>
              </a:ext>
            </a:extLst>
          </p:cNvPr>
          <p:cNvSpPr txBox="1"/>
          <p:nvPr/>
        </p:nvSpPr>
        <p:spPr>
          <a:xfrm>
            <a:off x="6402160" y="4341018"/>
            <a:ext cx="1550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It’s gone!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43000"/>
            <a:ext cx="9144000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57"/>
          <p:cNvSpPr txBox="1"/>
          <p:nvPr/>
        </p:nvSpPr>
        <p:spPr>
          <a:xfrm>
            <a:off x="1" y="157460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The Aral Sea Today!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16" name="Google Shape;616;p57"/>
          <p:cNvSpPr txBox="1"/>
          <p:nvPr/>
        </p:nvSpPr>
        <p:spPr>
          <a:xfrm>
            <a:off x="304800" y="1383268"/>
            <a:ext cx="628088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 desert – it lost nearly 90% of its water!</a:t>
            </a:r>
            <a:endParaRPr/>
          </a:p>
        </p:txBody>
      </p:sp>
      <p:sp>
        <p:nvSpPr>
          <p:cNvPr id="617" name="Google Shape;617;p57"/>
          <p:cNvSpPr txBox="1"/>
          <p:nvPr/>
        </p:nvSpPr>
        <p:spPr>
          <a:xfrm>
            <a:off x="2133600" y="5715000"/>
            <a:ext cx="67527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toxic dust blows across to surrounding villages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4"/>
          <p:cNvSpPr txBox="1"/>
          <p:nvPr/>
        </p:nvSpPr>
        <p:spPr>
          <a:xfrm>
            <a:off x="0" y="411540"/>
            <a:ext cx="45720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SOLUTIONS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681" name="Google Shape;681;p64"/>
          <p:cNvSpPr txBox="1"/>
          <p:nvPr/>
        </p:nvSpPr>
        <p:spPr>
          <a:xfrm>
            <a:off x="184303" y="1650012"/>
            <a:ext cx="420339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1. Never dump anything in storm drains </a:t>
            </a:r>
            <a:b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</a:br>
            <a:b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8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2. Keep the land clean</a:t>
            </a:r>
          </a:p>
        </p:txBody>
      </p:sp>
      <p:pic>
        <p:nvPicPr>
          <p:cNvPr id="682" name="Google Shape;682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965517"/>
            <a:ext cx="4459458" cy="5088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941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66"/>
          <p:cNvSpPr txBox="1"/>
          <p:nvPr/>
        </p:nvSpPr>
        <p:spPr>
          <a:xfrm>
            <a:off x="703385" y="393353"/>
            <a:ext cx="9144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PICK-UP DOG POO!</a:t>
            </a:r>
            <a:endParaRPr sz="1100" dirty="0"/>
          </a:p>
        </p:txBody>
      </p:sp>
      <p:sp>
        <p:nvSpPr>
          <p:cNvPr id="695" name="Google Shape;695;p66"/>
          <p:cNvSpPr txBox="1"/>
          <p:nvPr/>
        </p:nvSpPr>
        <p:spPr>
          <a:xfrm>
            <a:off x="195550" y="2161150"/>
            <a:ext cx="8111400" cy="352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Contains things that can make 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people sick! 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Gets in stormwater &amp;  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pollutes our waters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89 million dogs in the US = 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br>
              <a:rPr lang="en-US" sz="30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Over </a:t>
            </a:r>
            <a:r>
              <a:rPr lang="en-US" sz="38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32.5 billion pounds</a:t>
            </a:r>
            <a:r>
              <a:rPr lang="en-US" sz="40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of poo per year! </a:t>
            </a:r>
            <a:endParaRPr dirty="0"/>
          </a:p>
        </p:txBody>
      </p:sp>
      <p:sp>
        <p:nvSpPr>
          <p:cNvPr id="696" name="Google Shape;696;p66"/>
          <p:cNvSpPr txBox="1"/>
          <p:nvPr/>
        </p:nvSpPr>
        <p:spPr>
          <a:xfrm>
            <a:off x="2362200" y="282541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7" name="Google Shape;697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7789" y="1497404"/>
            <a:ext cx="2774785" cy="2927111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66"/>
          <p:cNvSpPr txBox="1"/>
          <p:nvPr/>
        </p:nvSpPr>
        <p:spPr>
          <a:xfrm>
            <a:off x="451425" y="1437725"/>
            <a:ext cx="209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POO FACTS </a:t>
            </a:r>
            <a:endParaRPr sz="30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09CA76-05FF-4B83-9BEC-CCCEA9E48649}"/>
              </a:ext>
            </a:extLst>
          </p:cNvPr>
          <p:cNvSpPr txBox="1"/>
          <p:nvPr/>
        </p:nvSpPr>
        <p:spPr>
          <a:xfrm>
            <a:off x="76200" y="5961502"/>
            <a:ext cx="906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365 days x 1 pound/day x 89 million dogs = 32.5 billion pounds per year! </a:t>
            </a:r>
          </a:p>
        </p:txBody>
      </p:sp>
    </p:spTree>
    <p:extLst>
      <p:ext uri="{BB962C8B-B14F-4D97-AF65-F5344CB8AC3E}">
        <p14:creationId xmlns:p14="http://schemas.microsoft.com/office/powerpoint/2010/main" val="915487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7"/>
          <p:cNvSpPr txBox="1"/>
          <p:nvPr/>
        </p:nvSpPr>
        <p:spPr>
          <a:xfrm>
            <a:off x="304800" y="838200"/>
            <a:ext cx="80772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KEEP WATER </a:t>
            </a:r>
            <a:br>
              <a:rPr lang="en-US" sz="40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WHERE IT FALLS!</a:t>
            </a:r>
            <a:endParaRPr dirty="0">
              <a:solidFill>
                <a:srgbClr val="FFFF00"/>
              </a:solidFill>
            </a:endParaRPr>
          </a:p>
        </p:txBody>
      </p:sp>
      <p:pic>
        <p:nvPicPr>
          <p:cNvPr id="705" name="Google Shape;705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4600" y="914400"/>
            <a:ext cx="27432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1950" y="1200150"/>
            <a:ext cx="2076450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03050" y="4032588"/>
            <a:ext cx="2825412" cy="2825412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67"/>
          <p:cNvSpPr txBox="1"/>
          <p:nvPr/>
        </p:nvSpPr>
        <p:spPr>
          <a:xfrm>
            <a:off x="76200" y="159603"/>
            <a:ext cx="9144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SOLUTIONS: </a:t>
            </a:r>
            <a:r>
              <a:rPr lang="en-US" sz="3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GREEN INFRASTRUCTURE</a:t>
            </a:r>
            <a:endParaRPr sz="1200" dirty="0"/>
          </a:p>
        </p:txBody>
      </p:sp>
      <p:sp>
        <p:nvSpPr>
          <p:cNvPr id="709" name="Google Shape;709;p67"/>
          <p:cNvSpPr txBox="1"/>
          <p:nvPr/>
        </p:nvSpPr>
        <p:spPr>
          <a:xfrm>
            <a:off x="304800" y="2458283"/>
            <a:ext cx="3074881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Rain Barrels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800"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Rain Gardens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800"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Green Roofs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800"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Porous Pavers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800"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Native plant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landscaping</a:t>
            </a:r>
            <a:b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endParaRPr sz="800"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oto Sans Symbols"/>
              <a:buChar char="❖"/>
            </a:pPr>
            <a:r>
              <a:rPr lang="en-US" sz="3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Trees</a:t>
            </a:r>
            <a:endParaRPr dirty="0"/>
          </a:p>
        </p:txBody>
      </p:sp>
      <p:sp>
        <p:nvSpPr>
          <p:cNvPr id="710" name="Google Shape;710;p67"/>
          <p:cNvSpPr txBox="1"/>
          <p:nvPr/>
        </p:nvSpPr>
        <p:spPr>
          <a:xfrm>
            <a:off x="2362200" y="282541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1" name="Google Shape;711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71950" y="4032588"/>
            <a:ext cx="2076450" cy="28254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178815-E38E-56FB-057B-E5A4DDC2FD80}"/>
              </a:ext>
            </a:extLst>
          </p:cNvPr>
          <p:cNvSpPr txBox="1"/>
          <p:nvPr/>
        </p:nvSpPr>
        <p:spPr>
          <a:xfrm>
            <a:off x="7499141" y="2314575"/>
            <a:ext cx="1301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Green Roof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9"/>
          <p:cNvSpPr txBox="1"/>
          <p:nvPr/>
        </p:nvSpPr>
        <p:spPr>
          <a:xfrm>
            <a:off x="609600" y="5111356"/>
            <a:ext cx="79248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…and your creative minds to find more solutions!</a:t>
            </a:r>
            <a:endParaRPr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727" name="Google Shape;727;p69"/>
          <p:cNvSpPr txBox="1"/>
          <p:nvPr/>
        </p:nvSpPr>
        <p:spPr>
          <a:xfrm>
            <a:off x="0" y="241484"/>
            <a:ext cx="91440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SOLUTIONS: </a:t>
            </a:r>
            <a:r>
              <a:rPr lang="en-US" sz="6600" b="1" dirty="0">
                <a:solidFill>
                  <a:schemeClr val="lt1"/>
                </a:solidFill>
                <a:latin typeface="Candara" panose="020E0502030303020204" pitchFamily="34" charset="0"/>
                <a:ea typeface="Balthazar"/>
                <a:cs typeface="Balthazar"/>
                <a:sym typeface="Balthazar"/>
              </a:rPr>
              <a:t>YOU!</a:t>
            </a:r>
            <a:r>
              <a:rPr lang="en-US" sz="6600" b="1" dirty="0">
                <a:solidFill>
                  <a:schemeClr val="lt1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 </a:t>
            </a:r>
            <a:endParaRPr dirty="0">
              <a:latin typeface="Candara" panose="020E0502030303020204" pitchFamily="34" charset="0"/>
            </a:endParaRPr>
          </a:p>
        </p:txBody>
      </p:sp>
      <p:pic>
        <p:nvPicPr>
          <p:cNvPr id="2" name="Picture 1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70AB164-A187-B6BD-8CDD-906C15002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232" y="1352114"/>
            <a:ext cx="6557723" cy="383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072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72"/>
          <p:cNvSpPr txBox="1"/>
          <p:nvPr/>
        </p:nvSpPr>
        <p:spPr>
          <a:xfrm>
            <a:off x="69376" y="65544"/>
            <a:ext cx="9067800" cy="28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WE’RE SO LUCKY!</a:t>
            </a:r>
            <a:endParaRPr sz="7000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UW </a:t>
            </a:r>
            <a:r>
              <a:rPr lang="en-US" sz="4800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MILWAUKEE'S</a:t>
            </a:r>
            <a:br>
              <a:rPr lang="en-US" sz="5400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5400" dirty="0">
                <a:solidFill>
                  <a:srgbClr val="FFC000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4800" b="1" i="1" dirty="0">
                <a:solidFill>
                  <a:srgbClr val="FFC000"/>
                </a:solidFill>
                <a:latin typeface="Candara"/>
                <a:ea typeface="Candara"/>
                <a:cs typeface="Candara"/>
                <a:sym typeface="Candara"/>
              </a:rPr>
              <a:t>School of Freshwater Sciences</a:t>
            </a:r>
            <a:endParaRPr sz="4800" dirty="0">
              <a:solidFill>
                <a:srgbClr val="FFC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746" name="Google Shape;746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451" y="3011449"/>
            <a:ext cx="2730725" cy="24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575" y="2971800"/>
            <a:ext cx="4114925" cy="262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72"/>
          <p:cNvSpPr txBox="1"/>
          <p:nvPr/>
        </p:nvSpPr>
        <p:spPr>
          <a:xfrm>
            <a:off x="76200" y="5715000"/>
            <a:ext cx="89847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Only school like it in the world!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Creating the next Water Generation!</a:t>
            </a:r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5A29FA10-CD52-4225-B006-3523CAFAC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83E4833C-C13C-7BD7-CAA3-01AE67E890B7}"/>
              </a:ext>
            </a:extLst>
          </p:cNvPr>
          <p:cNvSpPr txBox="1"/>
          <p:nvPr/>
        </p:nvSpPr>
        <p:spPr>
          <a:xfrm>
            <a:off x="0" y="5"/>
            <a:ext cx="9144000" cy="7078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chemeClr val="lt1"/>
              </a:solidFill>
              <a:latin typeface="Candara" panose="020E0502030303020204" pitchFamily="34" charset="0"/>
              <a:ea typeface="Overlock"/>
              <a:cs typeface="Overlock"/>
              <a:sym typeface="Overlock"/>
            </a:endParaRPr>
          </a:p>
        </p:txBody>
      </p:sp>
      <p:pic>
        <p:nvPicPr>
          <p:cNvPr id="5" name="Picture 4" descr="A city next to a body of water&#10;&#10;AI-generated content may be incorrect.">
            <a:extLst>
              <a:ext uri="{FF2B5EF4-FFF2-40B4-BE49-F238E27FC236}">
                <a16:creationId xmlns:a16="http://schemas.microsoft.com/office/drawing/2014/main" id="{965DFED6-1C4B-EC70-0B26-60105C9B6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0451"/>
            <a:ext cx="9144000" cy="5137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A6BE52-5C24-B898-E332-FC0B7A982C59}"/>
              </a:ext>
            </a:extLst>
          </p:cNvPr>
          <p:cNvSpPr txBox="1"/>
          <p:nvPr/>
        </p:nvSpPr>
        <p:spPr>
          <a:xfrm>
            <a:off x="1472433" y="5997549"/>
            <a:ext cx="6199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 dirty="0">
                <a:solidFill>
                  <a:schemeClr val="lt1"/>
                </a:solidFill>
                <a:latin typeface="Candara" panose="020E0502030303020204" pitchFamily="34" charset="0"/>
                <a:ea typeface="Overlock"/>
                <a:cs typeface="Overlock"/>
                <a:sym typeface="Overlock"/>
              </a:rPr>
              <a:t>LAKESHORE STATE PARK</a:t>
            </a:r>
            <a:endParaRPr lang="en-US" dirty="0"/>
          </a:p>
        </p:txBody>
      </p:sp>
      <p:sp>
        <p:nvSpPr>
          <p:cNvPr id="761" name="Google Shape;761;p74"/>
          <p:cNvSpPr txBox="1"/>
          <p:nvPr/>
        </p:nvSpPr>
        <p:spPr>
          <a:xfrm>
            <a:off x="6115837" y="3761515"/>
            <a:ext cx="275286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This is your </a:t>
            </a:r>
            <a:b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home!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33302210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4"/>
          <p:cNvSpPr txBox="1"/>
          <p:nvPr/>
        </p:nvSpPr>
        <p:spPr>
          <a:xfrm>
            <a:off x="152400" y="399871"/>
            <a:ext cx="89154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WE’RE SO LUCKY!</a:t>
            </a:r>
            <a:endParaRPr/>
          </a:p>
        </p:txBody>
      </p:sp>
      <p:pic>
        <p:nvPicPr>
          <p:cNvPr id="760" name="Google Shape;760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1653212"/>
            <a:ext cx="6888093" cy="389994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74"/>
          <p:cNvSpPr txBox="1"/>
          <p:nvPr/>
        </p:nvSpPr>
        <p:spPr>
          <a:xfrm>
            <a:off x="2844802" y="5888780"/>
            <a:ext cx="423817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KEEP IT CLEAN!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294321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/>
          <p:nvPr/>
        </p:nvSpPr>
        <p:spPr>
          <a:xfrm>
            <a:off x="5281685" y="146209"/>
            <a:ext cx="3633715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 IS</a:t>
            </a:r>
            <a:b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POWERFUL</a:t>
            </a:r>
            <a:b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 power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of water causes damage and kills. </a:t>
            </a:r>
            <a:endParaRPr lang="en-US" sz="3200" b="1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57" name="Google Shape;15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4077" y="44245"/>
            <a:ext cx="5335762" cy="338475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9"/>
          <p:cNvSpPr txBox="1"/>
          <p:nvPr/>
        </p:nvSpPr>
        <p:spPr>
          <a:xfrm>
            <a:off x="228600" y="2534612"/>
            <a:ext cx="13758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FLOODS</a:t>
            </a:r>
            <a:endParaRPr/>
          </a:p>
        </p:txBody>
      </p:sp>
      <p:pic>
        <p:nvPicPr>
          <p:cNvPr id="159" name="Google Shape;15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8238" y="3473245"/>
            <a:ext cx="5335762" cy="338475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9"/>
          <p:cNvSpPr txBox="1"/>
          <p:nvPr/>
        </p:nvSpPr>
        <p:spPr>
          <a:xfrm>
            <a:off x="-300251" y="3985721"/>
            <a:ext cx="434339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Tidal Waves: </a:t>
            </a:r>
            <a:r>
              <a:rPr lang="en-US" sz="36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Tsunamis</a:t>
            </a:r>
            <a:endParaRPr dirty="0"/>
          </a:p>
        </p:txBody>
      </p:sp>
      <p:sp>
        <p:nvSpPr>
          <p:cNvPr id="161" name="Google Shape;161;p9"/>
          <p:cNvSpPr txBox="1"/>
          <p:nvPr/>
        </p:nvSpPr>
        <p:spPr>
          <a:xfrm>
            <a:off x="176379" y="5186050"/>
            <a:ext cx="3390138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2004 Indonesian Tsunami: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Killed almost 250,000 In</a:t>
            </a:r>
            <a:endParaRPr sz="16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Indonesia, Sri Lanka, India, </a:t>
            </a:r>
            <a:b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Maldives and Thailand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634189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"/>
          <p:cNvSpPr txBox="1"/>
          <p:nvPr/>
        </p:nvSpPr>
        <p:spPr>
          <a:xfrm>
            <a:off x="6238910" y="315407"/>
            <a:ext cx="2914580" cy="372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4000" b="1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WATER IS  POWERFUL: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The power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00"/>
                </a:solidFill>
                <a:latin typeface="Candara"/>
                <a:ea typeface="Candara"/>
                <a:cs typeface="Candara"/>
                <a:sym typeface="Candara"/>
              </a:rPr>
              <a:t>of water generates electricity! </a:t>
            </a:r>
            <a:endParaRPr lang="en-US" sz="28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 b="1" dirty="0">
              <a:solidFill>
                <a:srgbClr val="FFFF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248400" cy="403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2446" y="4039622"/>
            <a:ext cx="4311554" cy="288934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0"/>
          <p:cNvSpPr txBox="1"/>
          <p:nvPr/>
        </p:nvSpPr>
        <p:spPr>
          <a:xfrm>
            <a:off x="4634740" y="2797314"/>
            <a:ext cx="154241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176’ high</a:t>
            </a:r>
            <a:b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&gt;1,000’ wide</a:t>
            </a:r>
            <a:endParaRPr/>
          </a:p>
        </p:txBody>
      </p:sp>
      <p:sp>
        <p:nvSpPr>
          <p:cNvPr id="172" name="Google Shape;172;p10"/>
          <p:cNvSpPr txBox="1"/>
          <p:nvPr/>
        </p:nvSpPr>
        <p:spPr>
          <a:xfrm>
            <a:off x="7535806" y="4418111"/>
            <a:ext cx="151297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Hydroelectric </a:t>
            </a:r>
            <a:b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endParaRPr/>
          </a:p>
        </p:txBody>
      </p:sp>
      <p:sp>
        <p:nvSpPr>
          <p:cNvPr id="173" name="Google Shape;173;p10"/>
          <p:cNvSpPr txBox="1"/>
          <p:nvPr/>
        </p:nvSpPr>
        <p:spPr>
          <a:xfrm>
            <a:off x="102490" y="4151446"/>
            <a:ext cx="4634740" cy="266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Niagara Falls Dam 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provides power for over 4 million homes in the </a:t>
            </a:r>
            <a:br>
              <a:rPr lang="en-US" sz="26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</a:br>
            <a:r>
              <a:rPr lang="en-US" sz="26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U.S. and Canada!</a:t>
            </a:r>
            <a:br>
              <a:rPr lang="en-US" sz="26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</a:br>
            <a:br>
              <a:rPr lang="en-US" sz="1100" b="1" dirty="0">
                <a:solidFill>
                  <a:srgbClr val="FFFF00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</a:br>
            <a:r>
              <a:rPr lang="en-US" sz="2600" dirty="0">
                <a:solidFill>
                  <a:schemeClr val="lt1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The Niagara River connects 2 </a:t>
            </a:r>
            <a:br>
              <a:rPr lang="en-US" sz="2600" dirty="0">
                <a:solidFill>
                  <a:schemeClr val="lt1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</a:br>
            <a:r>
              <a:rPr lang="en-US" sz="2600" dirty="0">
                <a:solidFill>
                  <a:schemeClr val="lt1"/>
                </a:solidFill>
                <a:latin typeface="Candara" panose="020E0502030303020204" pitchFamily="34" charset="0"/>
                <a:ea typeface="Candara"/>
                <a:cs typeface="Candara"/>
                <a:sym typeface="Candara"/>
              </a:rPr>
              <a:t>Great Lakes – Erie and Ontario</a:t>
            </a:r>
            <a:endParaRPr sz="2600" b="1" dirty="0">
              <a:solidFill>
                <a:srgbClr val="FFFF00"/>
              </a:solidFill>
              <a:latin typeface="Candara" panose="020E05020303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67;p10">
            <a:extLst>
              <a:ext uri="{FF2B5EF4-FFF2-40B4-BE49-F238E27FC236}">
                <a16:creationId xmlns:a16="http://schemas.microsoft.com/office/drawing/2014/main" id="{6B98B5CD-7E8F-4937-B7CA-E5DF484FD728}"/>
              </a:ext>
            </a:extLst>
          </p:cNvPr>
          <p:cNvSpPr txBox="1"/>
          <p:nvPr/>
        </p:nvSpPr>
        <p:spPr>
          <a:xfrm>
            <a:off x="2215657" y="1162787"/>
            <a:ext cx="21336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Niagara Falls</a:t>
            </a:r>
            <a:endParaRPr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/>
          <p:nvPr/>
        </p:nvSpPr>
        <p:spPr>
          <a:xfrm>
            <a:off x="-76200" y="337678"/>
            <a:ext cx="35052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Candara"/>
                <a:ea typeface="Candara"/>
                <a:cs typeface="Candara"/>
                <a:sym typeface="Candara"/>
              </a:rPr>
              <a:t>WATER USES</a:t>
            </a:r>
            <a:endParaRPr sz="1600" dirty="0">
              <a:solidFill>
                <a:schemeClr val="bg1"/>
              </a:solidFill>
            </a:endParaRPr>
          </a:p>
        </p:txBody>
      </p:sp>
      <p:pic>
        <p:nvPicPr>
          <p:cNvPr id="149" name="Google Shape;14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073855"/>
            <a:ext cx="5680587" cy="378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4076" y="-110964"/>
            <a:ext cx="5279923" cy="368990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 txBox="1"/>
          <p:nvPr/>
        </p:nvSpPr>
        <p:spPr>
          <a:xfrm>
            <a:off x="5584722" y="4135891"/>
            <a:ext cx="346080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Putting out </a:t>
            </a:r>
            <a:br>
              <a:rPr lang="en-US" sz="4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4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fires &amp;</a:t>
            </a:r>
            <a:endParaRPr sz="4000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Growing food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92970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52400"/>
            <a:ext cx="800100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2"/>
          <p:cNvSpPr txBox="1"/>
          <p:nvPr/>
        </p:nvSpPr>
        <p:spPr>
          <a:xfrm>
            <a:off x="1905000" y="373644"/>
            <a:ext cx="57150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WE ARE WATER</a:t>
            </a:r>
            <a:endParaRPr sz="1600" dirty="0"/>
          </a:p>
        </p:txBody>
      </p:sp>
      <p:sp>
        <p:nvSpPr>
          <p:cNvPr id="186" name="Google Shape;186;p12"/>
          <p:cNvSpPr txBox="1"/>
          <p:nvPr/>
        </p:nvSpPr>
        <p:spPr>
          <a:xfrm>
            <a:off x="5586633" y="1464401"/>
            <a:ext cx="2179320" cy="7386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2"/>
          <p:cNvSpPr txBox="1"/>
          <p:nvPr/>
        </p:nvSpPr>
        <p:spPr>
          <a:xfrm>
            <a:off x="3931920" y="4139242"/>
            <a:ext cx="1981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We can’t live </a:t>
            </a:r>
            <a:br>
              <a:rPr lang="en-US" sz="3600"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without</a:t>
            </a:r>
            <a:br>
              <a:rPr lang="en-US" sz="3600"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</a:br>
            <a:r>
              <a:rPr lang="en-US" sz="3600"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it!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ED3B7E-C287-0ADF-27EF-2D2DEFB9EA44}"/>
              </a:ext>
            </a:extLst>
          </p:cNvPr>
          <p:cNvSpPr txBox="1"/>
          <p:nvPr/>
        </p:nvSpPr>
        <p:spPr>
          <a:xfrm>
            <a:off x="6275381" y="207175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024884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/>
          <p:nvPr/>
        </p:nvSpPr>
        <p:spPr>
          <a:xfrm>
            <a:off x="-76200" y="0"/>
            <a:ext cx="90678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THEY ARE MOSTLY WATER TOO</a:t>
            </a:r>
            <a:r>
              <a:rPr lang="en-US" sz="440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93" name="Google Shape;19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55600" y="2743200"/>
            <a:ext cx="3251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800" y="676590"/>
            <a:ext cx="3505200" cy="19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3200" y="2484638"/>
            <a:ext cx="4038600" cy="262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92799" y="4458397"/>
            <a:ext cx="3251201" cy="243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81800" y="2362199"/>
            <a:ext cx="2895600" cy="2096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769441"/>
            <a:ext cx="2743200" cy="2030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343400"/>
            <a:ext cx="34290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52884" y="5059921"/>
            <a:ext cx="2314430" cy="172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305675" y="0"/>
            <a:ext cx="1838325" cy="2486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42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8879</TotalTime>
  <Words>1150</Words>
  <Application>Microsoft Office PowerPoint</Application>
  <PresentationFormat>On-screen Show (4:3)</PresentationFormat>
  <Paragraphs>199</Paragraphs>
  <Slides>49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Abadi</vt:lpstr>
      <vt:lpstr>Arial</vt:lpstr>
      <vt:lpstr>Narkisim</vt:lpstr>
      <vt:lpstr>Candara</vt:lpstr>
      <vt:lpstr>Calibri</vt:lpstr>
      <vt:lpstr>Overlock</vt:lpstr>
      <vt:lpstr>Balthazar</vt:lpstr>
      <vt:lpstr>Noto Sans Symbols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H-O-M-E-S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kae Donlevy</dc:creator>
  <cp:lastModifiedBy>Kae DonLevy</cp:lastModifiedBy>
  <cp:revision>35</cp:revision>
  <cp:lastPrinted>2022-01-27T19:47:55Z</cp:lastPrinted>
  <dcterms:created xsi:type="dcterms:W3CDTF">2016-03-10T18:47:32Z</dcterms:created>
  <dcterms:modified xsi:type="dcterms:W3CDTF">2025-03-28T17:51:14Z</dcterms:modified>
</cp:coreProperties>
</file>