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333" r:id="rId3"/>
    <p:sldId id="345" r:id="rId4"/>
    <p:sldId id="346" r:id="rId5"/>
    <p:sldId id="264" r:id="rId6"/>
    <p:sldId id="265" r:id="rId7"/>
    <p:sldId id="263" r:id="rId8"/>
    <p:sldId id="258" r:id="rId9"/>
    <p:sldId id="267" r:id="rId10"/>
    <p:sldId id="268" r:id="rId11"/>
    <p:sldId id="281" r:id="rId12"/>
    <p:sldId id="284" r:id="rId13"/>
    <p:sldId id="285" r:id="rId14"/>
    <p:sldId id="286" r:id="rId15"/>
    <p:sldId id="288" r:id="rId16"/>
    <p:sldId id="291" r:id="rId17"/>
    <p:sldId id="292" r:id="rId18"/>
    <p:sldId id="341" r:id="rId19"/>
    <p:sldId id="274" r:id="rId20"/>
    <p:sldId id="332" r:id="rId21"/>
    <p:sldId id="293" r:id="rId22"/>
    <p:sldId id="342" r:id="rId23"/>
    <p:sldId id="334" r:id="rId24"/>
    <p:sldId id="337" r:id="rId25"/>
    <p:sldId id="295" r:id="rId26"/>
    <p:sldId id="347" r:id="rId27"/>
    <p:sldId id="296" r:id="rId28"/>
    <p:sldId id="297" r:id="rId29"/>
    <p:sldId id="298" r:id="rId30"/>
    <p:sldId id="299" r:id="rId31"/>
    <p:sldId id="300" r:id="rId32"/>
    <p:sldId id="301" r:id="rId33"/>
    <p:sldId id="344" r:id="rId34"/>
    <p:sldId id="302" r:id="rId35"/>
    <p:sldId id="338" r:id="rId36"/>
    <p:sldId id="303" r:id="rId37"/>
    <p:sldId id="304" r:id="rId38"/>
    <p:sldId id="348" r:id="rId39"/>
    <p:sldId id="278" r:id="rId40"/>
    <p:sldId id="335" r:id="rId41"/>
    <p:sldId id="277" r:id="rId42"/>
    <p:sldId id="307" r:id="rId43"/>
    <p:sldId id="308" r:id="rId44"/>
    <p:sldId id="349" r:id="rId45"/>
    <p:sldId id="309" r:id="rId46"/>
    <p:sldId id="310" r:id="rId47"/>
    <p:sldId id="314" r:id="rId48"/>
    <p:sldId id="315" r:id="rId49"/>
    <p:sldId id="311" r:id="rId50"/>
    <p:sldId id="312" r:id="rId51"/>
    <p:sldId id="313" r:id="rId52"/>
    <p:sldId id="316" r:id="rId53"/>
    <p:sldId id="318" r:id="rId54"/>
    <p:sldId id="320" r:id="rId55"/>
    <p:sldId id="322" r:id="rId56"/>
    <p:sldId id="323" r:id="rId57"/>
    <p:sldId id="325" r:id="rId58"/>
    <p:sldId id="319" r:id="rId59"/>
    <p:sldId id="328" r:id="rId60"/>
    <p:sldId id="330" r:id="rId61"/>
  </p:sldIdLst>
  <p:sldSz cx="9144000" cy="6858000" type="screen4x3"/>
  <p:notesSz cx="7315200" cy="9601200"/>
  <p:embeddedFontLst>
    <p:embeddedFont>
      <p:font typeface="Abadi" panose="020B0604020104020204" pitchFamily="34" charset="0"/>
      <p:regular r:id="rId63"/>
    </p:embeddedFont>
    <p:embeddedFont>
      <p:font typeface="Balthazar" panose="020B060402020202020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ndara" panose="020E0502030303020204" pitchFamily="34" charset="0"/>
      <p:regular r:id="rId69"/>
      <p:bold r:id="rId70"/>
      <p:italic r:id="rId71"/>
      <p:boldItalic r:id="rId72"/>
    </p:embeddedFont>
    <p:embeddedFont>
      <p:font typeface="Narkisim" panose="020E0502050101010101" pitchFamily="34" charset="-79"/>
      <p:regular r:id="rId73"/>
    </p:embeddedFont>
    <p:embeddedFont>
      <p:font typeface="Overlock" panose="020B0604020202020204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hwvVXCpPlyDly5CHuDUfnBOibH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6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5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92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561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177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7f8f9da8b_0_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00" cy="431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f7f8f9da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4188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7f8f9da8b_0_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00" cy="431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f7f8f9da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315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425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567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20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742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3924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783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75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301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852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45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3578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793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505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4734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587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1697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669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37578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73821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78716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1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81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24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18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CD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f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50.png"/><Relationship Id="rId4" Type="http://schemas.openxmlformats.org/officeDocument/2006/relationships/image" Target="../media/image8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0" y="5"/>
            <a:ext cx="9144000" cy="7078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 dirty="0">
              <a:solidFill>
                <a:schemeClr val="lt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</p:txBody>
      </p:sp>
      <p:pic>
        <p:nvPicPr>
          <p:cNvPr id="3" name="Picture 2" descr="A body of water with trees and a blue sky&#10;&#10;Description automatically generated">
            <a:extLst>
              <a:ext uri="{FF2B5EF4-FFF2-40B4-BE49-F238E27FC236}">
                <a16:creationId xmlns:a16="http://schemas.microsoft.com/office/drawing/2014/main" id="{B47DB357-1363-BCB2-C97B-57792D45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216EA3-6066-0D05-0986-C01C0C1385C9}"/>
              </a:ext>
            </a:extLst>
          </p:cNvPr>
          <p:cNvSpPr txBox="1"/>
          <p:nvPr/>
        </p:nvSpPr>
        <p:spPr>
          <a:xfrm>
            <a:off x="1147416" y="548640"/>
            <a:ext cx="6611875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cap="none" dirty="0">
              <a:solidFill>
                <a:schemeClr val="lt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0" i="0" u="none" strike="noStrike" cap="none" dirty="0">
                <a:solidFill>
                  <a:schemeClr val="lt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WATER: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0" i="0" u="none" strike="noStrike" cap="none" dirty="0">
              <a:solidFill>
                <a:schemeClr val="lt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000" b="0" i="0" u="none" strike="noStrike" cap="none" dirty="0">
                <a:solidFill>
                  <a:schemeClr val="lt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</a:br>
            <a:r>
              <a:rPr lang="en-US" sz="4400" b="0" i="0" u="none" strike="noStrike" cap="none" dirty="0">
                <a:solidFill>
                  <a:schemeClr val="lt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Earth’s Most Precious and</a:t>
            </a:r>
            <a:endParaRPr lang="en-US" sz="2000" dirty="0">
              <a:latin typeface="Candara" panose="020E0502030303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Spectacular Substance!</a:t>
            </a:r>
            <a:br>
              <a:rPr lang="en-US" sz="3200" b="0" i="0" u="none" strike="noStrike" cap="none" dirty="0">
                <a:solidFill>
                  <a:schemeClr val="lt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</a:br>
            <a:endParaRPr lang="en-US" sz="2000" b="0" i="0" u="none" strike="noStrike" cap="none" dirty="0">
              <a:solidFill>
                <a:schemeClr val="lt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/>
          <p:nvPr/>
        </p:nvSpPr>
        <p:spPr>
          <a:xfrm>
            <a:off x="-76200" y="0"/>
            <a:ext cx="9067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THEY ARE MOSTLY WATER TOO</a:t>
            </a:r>
            <a:r>
              <a:rPr lang="en-US" sz="4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93" name="Google Shape;1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5600" y="2743200"/>
            <a:ext cx="3251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800" y="676590"/>
            <a:ext cx="3505200" cy="19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00" y="2484638"/>
            <a:ext cx="4038600" cy="262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2799" y="4458397"/>
            <a:ext cx="3251201" cy="243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1800" y="2362199"/>
            <a:ext cx="2895600" cy="209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769441"/>
            <a:ext cx="2743200" cy="203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4343400"/>
            <a:ext cx="34290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52884" y="5059921"/>
            <a:ext cx="2314430" cy="172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05675" y="0"/>
            <a:ext cx="1838325" cy="248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4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457325"/>
            <a:ext cx="6038850" cy="54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5"/>
          <p:cNvSpPr txBox="1"/>
          <p:nvPr/>
        </p:nvSpPr>
        <p:spPr>
          <a:xfrm>
            <a:off x="12290" y="266879"/>
            <a:ext cx="91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Where’s the Freshwater? </a:t>
            </a:r>
            <a:endParaRPr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"/>
          <p:cNvSpPr txBox="1"/>
          <p:nvPr/>
        </p:nvSpPr>
        <p:spPr>
          <a:xfrm>
            <a:off x="6096000" y="2514600"/>
            <a:ext cx="76200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69%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8"/>
          <p:cNvSpPr txBox="1"/>
          <p:nvPr/>
        </p:nvSpPr>
        <p:spPr>
          <a:xfrm>
            <a:off x="6096000" y="4114800"/>
            <a:ext cx="76200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29.7%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>
            <a:off x="1349555" y="6017675"/>
            <a:ext cx="62924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That’s not much freshwater!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58" name="Google Shape;3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28600"/>
            <a:ext cx="8839200" cy="576362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8"/>
          <p:cNvSpPr txBox="1"/>
          <p:nvPr/>
        </p:nvSpPr>
        <p:spPr>
          <a:xfrm>
            <a:off x="152399" y="228600"/>
            <a:ext cx="8105335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WORLD’S WATER – 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Candara"/>
                <a:cs typeface="Calibri" panose="020F0502020204030204" pitchFamily="34" charset="0"/>
                <a:sym typeface="Candara"/>
              </a:rPr>
              <a:t>2</a:t>
            </a:r>
            <a: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TYPES</a:t>
            </a:r>
            <a:endParaRPr dirty="0"/>
          </a:p>
        </p:txBody>
      </p:sp>
      <p:sp>
        <p:nvSpPr>
          <p:cNvPr id="360" name="Google Shape;360;p28"/>
          <p:cNvSpPr txBox="1"/>
          <p:nvPr/>
        </p:nvSpPr>
        <p:spPr>
          <a:xfrm>
            <a:off x="381000" y="1764268"/>
            <a:ext cx="190500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8"/>
          <p:cNvSpPr txBox="1"/>
          <p:nvPr/>
        </p:nvSpPr>
        <p:spPr>
          <a:xfrm>
            <a:off x="464456" y="2583543"/>
            <a:ext cx="152400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28"/>
          <p:cNvCxnSpPr/>
          <p:nvPr/>
        </p:nvCxnSpPr>
        <p:spPr>
          <a:xfrm>
            <a:off x="1905000" y="1524000"/>
            <a:ext cx="1181100" cy="348734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63" name="Google Shape;363;p28"/>
          <p:cNvCxnSpPr/>
          <p:nvPr/>
        </p:nvCxnSpPr>
        <p:spPr>
          <a:xfrm>
            <a:off x="1981200" y="2362200"/>
            <a:ext cx="1181100" cy="609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64" name="Google Shape;364;p28"/>
          <p:cNvSpPr txBox="1"/>
          <p:nvPr/>
        </p:nvSpPr>
        <p:spPr>
          <a:xfrm>
            <a:off x="152401" y="4942582"/>
            <a:ext cx="1523999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8"/>
          <p:cNvSpPr txBox="1"/>
          <p:nvPr/>
        </p:nvSpPr>
        <p:spPr>
          <a:xfrm>
            <a:off x="4724400" y="1143000"/>
            <a:ext cx="23622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Where is </a:t>
            </a:r>
            <a:br>
              <a:rPr lang="en-US" sz="20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freshwater found?</a:t>
            </a:r>
            <a:endParaRPr/>
          </a:p>
        </p:txBody>
      </p:sp>
      <p:sp>
        <p:nvSpPr>
          <p:cNvPr id="366" name="Google Shape;366;p28"/>
          <p:cNvSpPr txBox="1"/>
          <p:nvPr/>
        </p:nvSpPr>
        <p:spPr>
          <a:xfrm>
            <a:off x="2286000" y="4114800"/>
            <a:ext cx="1905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Can we drink saltwater?</a:t>
            </a:r>
            <a:endParaRPr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/>
          <p:nvPr/>
        </p:nvSpPr>
        <p:spPr>
          <a:xfrm>
            <a:off x="0" y="3810000"/>
            <a:ext cx="9067800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IS FRESHWATER</a:t>
            </a:r>
            <a:b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that’s available for 8 BILLION people </a:t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even more animals!</a:t>
            </a:r>
            <a:endParaRPr sz="48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8663" y="461433"/>
            <a:ext cx="3908337" cy="333951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9"/>
          <p:cNvSpPr txBox="1"/>
          <p:nvPr/>
        </p:nvSpPr>
        <p:spPr>
          <a:xfrm>
            <a:off x="2743200" y="3339286"/>
            <a:ext cx="365760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5867"/>
                </a:solidFill>
                <a:latin typeface="Candara"/>
                <a:ea typeface="Candara"/>
                <a:cs typeface="Candara"/>
                <a:sym typeface="Candara"/>
              </a:rPr>
              <a:t>Of All The World’s Water </a:t>
            </a: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4D280-FADB-494B-A700-D164EB95D731}"/>
              </a:ext>
            </a:extLst>
          </p:cNvPr>
          <p:cNvSpPr txBox="1"/>
          <p:nvPr/>
        </p:nvSpPr>
        <p:spPr>
          <a:xfrm>
            <a:off x="1309616" y="5663141"/>
            <a:ext cx="6448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dirty="0">
                <a:solidFill>
                  <a:srgbClr val="C00000"/>
                </a:solidFill>
                <a:latin typeface="Balthazar"/>
                <a:ea typeface="Balthazar"/>
                <a:cs typeface="Balthazar"/>
                <a:sym typeface="Balthazar"/>
              </a:rPr>
              <a:t>That’s not much!</a:t>
            </a:r>
            <a:endParaRPr lang="en-US" sz="6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299641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0"/>
          <p:cNvSpPr txBox="1"/>
          <p:nvPr/>
        </p:nvSpPr>
        <p:spPr>
          <a:xfrm>
            <a:off x="4571999" y="228600"/>
            <a:ext cx="439068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 </a:t>
            </a:r>
            <a:r>
              <a:rPr lang="en-US" sz="36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1. FRESHWATER IN GLACIERS</a:t>
            </a:r>
            <a:br>
              <a:rPr lang="en-US" sz="36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It’s ice</a:t>
            </a: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!</a:t>
            </a:r>
            <a:endParaRPr sz="3200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2" name="Google Shape;382;p30"/>
          <p:cNvSpPr txBox="1"/>
          <p:nvPr/>
        </p:nvSpPr>
        <p:spPr>
          <a:xfrm>
            <a:off x="884701" y="2490303"/>
            <a:ext cx="33496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68.9% of the Freshwater</a:t>
            </a:r>
            <a:endParaRPr sz="1100" dirty="0"/>
          </a:p>
        </p:txBody>
      </p:sp>
      <p:pic>
        <p:nvPicPr>
          <p:cNvPr id="5" name="Google Shape;391;p31">
            <a:extLst>
              <a:ext uri="{FF2B5EF4-FFF2-40B4-BE49-F238E27FC236}">
                <a16:creationId xmlns:a16="http://schemas.microsoft.com/office/drawing/2014/main" id="{3EE9268B-BDB4-4A8E-B05A-BA3ECD62A9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1146" y="2547898"/>
            <a:ext cx="3511536" cy="42851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81;p30">
            <a:extLst>
              <a:ext uri="{FF2B5EF4-FFF2-40B4-BE49-F238E27FC236}">
                <a16:creationId xmlns:a16="http://schemas.microsoft.com/office/drawing/2014/main" id="{EF456FF2-C79C-4714-A57E-408D58036DDA}"/>
              </a:ext>
            </a:extLst>
          </p:cNvPr>
          <p:cNvSpPr txBox="1"/>
          <p:nvPr/>
        </p:nvSpPr>
        <p:spPr>
          <a:xfrm>
            <a:off x="0" y="4690449"/>
            <a:ext cx="4390683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 </a:t>
            </a:r>
            <a:r>
              <a:rPr lang="en-US" sz="3600" dirty="0">
                <a:solidFill>
                  <a:schemeClr val="lt1"/>
                </a:solidFill>
                <a:latin typeface="Calibri" panose="020F0502020204030204" pitchFamily="34" charset="0"/>
                <a:ea typeface="Candara"/>
                <a:cs typeface="Calibri" panose="020F0502020204030204" pitchFamily="34" charset="0"/>
                <a:sym typeface="Candara"/>
              </a:rPr>
              <a:t>2</a:t>
            </a:r>
            <a:r>
              <a:rPr lang="en-US" sz="36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. FRESHWATER IN GROUNDWATER</a:t>
            </a:r>
            <a:endParaRPr sz="3200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" name="Google Shape;395;p31">
            <a:extLst>
              <a:ext uri="{FF2B5EF4-FFF2-40B4-BE49-F238E27FC236}">
                <a16:creationId xmlns:a16="http://schemas.microsoft.com/office/drawing/2014/main" id="{9AFAA28F-DC2E-42EE-9B6C-E7B31096E98C}"/>
              </a:ext>
            </a:extLst>
          </p:cNvPr>
          <p:cNvSpPr txBox="1"/>
          <p:nvPr/>
        </p:nvSpPr>
        <p:spPr>
          <a:xfrm>
            <a:off x="2050838" y="6204696"/>
            <a:ext cx="35115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30.8% of the Freshwater</a:t>
            </a:r>
            <a:endParaRPr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738425" cy="398927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2"/>
          <p:cNvSpPr txBox="1"/>
          <p:nvPr/>
        </p:nvSpPr>
        <p:spPr>
          <a:xfrm>
            <a:off x="5091426" y="164249"/>
            <a:ext cx="38757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 &amp; 4: </a:t>
            </a:r>
            <a:r>
              <a:rPr lang="en-US" sz="36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FRESHWATER IN LAKES &amp; RIVERS</a:t>
            </a:r>
            <a:endParaRPr sz="120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2" name="Google Shape;402;p32"/>
          <p:cNvSpPr/>
          <p:nvPr/>
        </p:nvSpPr>
        <p:spPr>
          <a:xfrm>
            <a:off x="2089410" y="2818514"/>
            <a:ext cx="256699" cy="2727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2"/>
          <p:cNvSpPr txBox="1"/>
          <p:nvPr/>
        </p:nvSpPr>
        <p:spPr>
          <a:xfrm>
            <a:off x="1185629" y="2651768"/>
            <a:ext cx="103213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live </a:t>
            </a:r>
            <a:b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here!</a:t>
            </a:r>
            <a:endParaRPr dirty="0"/>
          </a:p>
        </p:txBody>
      </p:sp>
      <p:sp>
        <p:nvSpPr>
          <p:cNvPr id="405" name="Google Shape;405;p32"/>
          <p:cNvSpPr txBox="1"/>
          <p:nvPr/>
        </p:nvSpPr>
        <p:spPr>
          <a:xfrm>
            <a:off x="6573373" y="2587702"/>
            <a:ext cx="27994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0.3% of Freshwater</a:t>
            </a:r>
            <a:endParaRPr dirty="0"/>
          </a:p>
        </p:txBody>
      </p:sp>
      <p:pic>
        <p:nvPicPr>
          <p:cNvPr id="8" name="Google Shape;416;p34">
            <a:extLst>
              <a:ext uri="{FF2B5EF4-FFF2-40B4-BE49-F238E27FC236}">
                <a16:creationId xmlns:a16="http://schemas.microsoft.com/office/drawing/2014/main" id="{D5122B60-61E3-4AE3-85E8-D3C8247E8E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19730"/>
            <a:ext cx="4572000" cy="30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17;p34">
            <a:extLst>
              <a:ext uri="{FF2B5EF4-FFF2-40B4-BE49-F238E27FC236}">
                <a16:creationId xmlns:a16="http://schemas.microsoft.com/office/drawing/2014/main" id="{A1DC17CC-7D8C-488A-8DCA-4732F6C44D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7422" y="3756072"/>
            <a:ext cx="4276578" cy="3025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19;p34">
            <a:extLst>
              <a:ext uri="{FF2B5EF4-FFF2-40B4-BE49-F238E27FC236}">
                <a16:creationId xmlns:a16="http://schemas.microsoft.com/office/drawing/2014/main" id="{F614ABCD-6F62-4045-8D17-D532DC094E31}"/>
              </a:ext>
            </a:extLst>
          </p:cNvPr>
          <p:cNvSpPr txBox="1"/>
          <p:nvPr/>
        </p:nvSpPr>
        <p:spPr>
          <a:xfrm>
            <a:off x="-1" y="3850804"/>
            <a:ext cx="216585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00"/>
                </a:solidFill>
                <a:latin typeface="Narkisim"/>
                <a:ea typeface="Narkisim"/>
                <a:cs typeface="Narkisim"/>
                <a:sym typeface="Narkisim"/>
              </a:rPr>
              <a:t>T</a:t>
            </a:r>
            <a:r>
              <a:rPr lang="en-US" sz="20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he Colorado River in the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Grand Canyon</a:t>
            </a:r>
            <a:endParaRPr sz="1100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" name="Google Shape;420;p34">
            <a:extLst>
              <a:ext uri="{FF2B5EF4-FFF2-40B4-BE49-F238E27FC236}">
                <a16:creationId xmlns:a16="http://schemas.microsoft.com/office/drawing/2014/main" id="{9883C4B7-96F5-4CF2-9C94-179DD98F03E7}"/>
              </a:ext>
            </a:extLst>
          </p:cNvPr>
          <p:cNvSpPr txBox="1"/>
          <p:nvPr/>
        </p:nvSpPr>
        <p:spPr>
          <a:xfrm>
            <a:off x="4867422" y="4028390"/>
            <a:ext cx="27286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Mississippi River</a:t>
            </a:r>
            <a:endParaRPr sz="105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1C345-CE36-477C-9D87-4613FE92D6D3}"/>
              </a:ext>
            </a:extLst>
          </p:cNvPr>
          <p:cNvSpPr txBox="1"/>
          <p:nvPr/>
        </p:nvSpPr>
        <p:spPr>
          <a:xfrm>
            <a:off x="3121540" y="3060351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Great Lakes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9050"/>
            <a:ext cx="51054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5"/>
          <p:cNvSpPr txBox="1"/>
          <p:nvPr/>
        </p:nvSpPr>
        <p:spPr>
          <a:xfrm>
            <a:off x="4927213" y="228600"/>
            <a:ext cx="4343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5. FRESHWATER IN AIR 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28" name="Google Shape;42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4" y="2552698"/>
            <a:ext cx="9128021" cy="430530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5"/>
          <p:cNvSpPr txBox="1"/>
          <p:nvPr/>
        </p:nvSpPr>
        <p:spPr>
          <a:xfrm>
            <a:off x="5105401" y="990600"/>
            <a:ext cx="403214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CLOUDS, RAIN,</a:t>
            </a:r>
            <a:br>
              <a:rPr lang="en-US" sz="32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SNOW AND FOG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0" name="Google Shape;430;p35"/>
          <p:cNvSpPr txBox="1"/>
          <p:nvPr/>
        </p:nvSpPr>
        <p:spPr>
          <a:xfrm>
            <a:off x="4800600" y="40386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5"/>
          <p:cNvSpPr txBox="1"/>
          <p:nvPr/>
        </p:nvSpPr>
        <p:spPr>
          <a:xfrm>
            <a:off x="7121472" y="4341116"/>
            <a:ext cx="28430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0.001% FRESHWATER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73E4B-7294-44A5-B47F-12A03CEB852F}"/>
              </a:ext>
            </a:extLst>
          </p:cNvPr>
          <p:cNvSpPr txBox="1"/>
          <p:nvPr/>
        </p:nvSpPr>
        <p:spPr>
          <a:xfrm>
            <a:off x="6499274" y="315116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HUMIDITY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205" y="381000"/>
            <a:ext cx="8127999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6"/>
          <p:cNvSpPr txBox="1"/>
          <p:nvPr/>
        </p:nvSpPr>
        <p:spPr>
          <a:xfrm>
            <a:off x="2805332" y="5600114"/>
            <a:ext cx="39612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WATER CYCLE</a:t>
            </a:r>
            <a:endParaRPr dirty="0"/>
          </a:p>
        </p:txBody>
      </p:sp>
      <p:pic>
        <p:nvPicPr>
          <p:cNvPr id="438" name="Google Shape;43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946" y="3962400"/>
            <a:ext cx="979054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4"/>
          <p:cNvSpPr txBox="1"/>
          <p:nvPr/>
        </p:nvSpPr>
        <p:spPr>
          <a:xfrm>
            <a:off x="108858" y="298273"/>
            <a:ext cx="8915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MILWAUKEE AREA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760" name="Google Shape;76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953" y="1319641"/>
            <a:ext cx="6888093" cy="389994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4"/>
          <p:cNvSpPr txBox="1"/>
          <p:nvPr/>
        </p:nvSpPr>
        <p:spPr>
          <a:xfrm>
            <a:off x="152400" y="5103714"/>
            <a:ext cx="891539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The Freshwater Capitol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of the World! </a:t>
            </a:r>
            <a:endParaRPr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66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7f8f9da8b_0_2"/>
          <p:cNvSpPr txBox="1"/>
          <p:nvPr/>
        </p:nvSpPr>
        <p:spPr>
          <a:xfrm>
            <a:off x="0" y="97301"/>
            <a:ext cx="38175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We’re So Lucky - </a:t>
            </a:r>
            <a:b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 is water-rich!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6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 Great Lake, </a:t>
            </a:r>
            <a:b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 rivers and </a:t>
            </a:r>
            <a:endParaRPr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many streams.</a:t>
            </a:r>
            <a:endParaRPr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8" name="Google Shape;258;gf7f8f9da8b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2" y="0"/>
            <a:ext cx="457199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A0510-196B-2CF6-6309-999491F8D6A8}"/>
              </a:ext>
            </a:extLst>
          </p:cNvPr>
          <p:cNvSpPr txBox="1"/>
          <p:nvPr/>
        </p:nvSpPr>
        <p:spPr>
          <a:xfrm>
            <a:off x="6836898" y="586622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Francis</a:t>
            </a:r>
          </a:p>
        </p:txBody>
      </p:sp>
    </p:spTree>
    <p:extLst>
      <p:ext uri="{BB962C8B-B14F-4D97-AF65-F5344CB8AC3E}">
        <p14:creationId xmlns:p14="http://schemas.microsoft.com/office/powerpoint/2010/main" val="18243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/>
          <p:nvPr/>
        </p:nvSpPr>
        <p:spPr>
          <a:xfrm>
            <a:off x="18037" y="152400"/>
            <a:ext cx="912596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 IS SPECIAL</a:t>
            </a:r>
            <a:endParaRPr dirty="0"/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37" y="2382494"/>
            <a:ext cx="2305098" cy="2245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1005841" y="1670906"/>
            <a:ext cx="333404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Essential for Life</a:t>
            </a:r>
            <a:endParaRPr sz="3400" b="1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B8D91-FB14-4DF8-B120-678342002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064" y="4639719"/>
            <a:ext cx="2297163" cy="2136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67761F-5ABC-475E-97AA-F9A446A53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838" y="1816008"/>
            <a:ext cx="3909926" cy="2417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3310BB-AF3E-4FA0-88AF-995FB5D97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6" y="4649262"/>
            <a:ext cx="2408813" cy="2140195"/>
          </a:xfrm>
          <a:prstGeom prst="rect">
            <a:avLst/>
          </a:prstGeom>
        </p:spPr>
      </p:pic>
      <p:pic>
        <p:nvPicPr>
          <p:cNvPr id="21" name="Picture 20" descr="A person holding a fish&#10;&#10;Description automatically generated with low confidence">
            <a:extLst>
              <a:ext uri="{FF2B5EF4-FFF2-40B4-BE49-F238E27FC236}">
                <a16:creationId xmlns:a16="http://schemas.microsoft.com/office/drawing/2014/main" id="{4DAB020E-6B2C-47C9-84A3-726504DF4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0796" y="2382494"/>
            <a:ext cx="2297163" cy="2056316"/>
          </a:xfrm>
          <a:prstGeom prst="rect">
            <a:avLst/>
          </a:prstGeom>
        </p:spPr>
      </p:pic>
      <p:pic>
        <p:nvPicPr>
          <p:cNvPr id="2" name="Google Shape;168;p10">
            <a:extLst>
              <a:ext uri="{FF2B5EF4-FFF2-40B4-BE49-F238E27FC236}">
                <a16:creationId xmlns:a16="http://schemas.microsoft.com/office/drawing/2014/main" id="{2206E9C3-81ED-8251-5AC9-BE170C271E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22644" y="4621967"/>
            <a:ext cx="3965919" cy="2701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4">
            <a:extLst>
              <a:ext uri="{FF2B5EF4-FFF2-40B4-BE49-F238E27FC236}">
                <a16:creationId xmlns:a16="http://schemas.microsoft.com/office/drawing/2014/main" id="{06727C35-5AFC-4B0A-A261-F0C618DACDC0}"/>
              </a:ext>
            </a:extLst>
          </p:cNvPr>
          <p:cNvSpPr txBox="1"/>
          <p:nvPr/>
        </p:nvSpPr>
        <p:spPr>
          <a:xfrm>
            <a:off x="5789949" y="4102543"/>
            <a:ext cx="2685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Powerful!</a:t>
            </a:r>
            <a:endParaRPr sz="3600" b="1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453EA077-8094-B354-4789-F5D1A740C07E}"/>
              </a:ext>
            </a:extLst>
          </p:cNvPr>
          <p:cNvSpPr txBox="1"/>
          <p:nvPr/>
        </p:nvSpPr>
        <p:spPr>
          <a:xfrm>
            <a:off x="5804177" y="1922490"/>
            <a:ext cx="2685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Beautiful!</a:t>
            </a:r>
            <a:endParaRPr sz="3600" b="1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7f8f9da8b_0_2"/>
          <p:cNvSpPr txBox="1"/>
          <p:nvPr/>
        </p:nvSpPr>
        <p:spPr>
          <a:xfrm>
            <a:off x="0" y="97301"/>
            <a:ext cx="38175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u="sng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 Rivers</a:t>
            </a:r>
            <a:br>
              <a:rPr lang="en-US" sz="4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1. </a:t>
            </a: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 River</a:t>
            </a:r>
            <a:endParaRPr lang="en-US" sz="36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2. Menomonee River</a:t>
            </a:r>
            <a:endParaRPr lang="en-US" sz="6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3. Kinnickinnic River</a:t>
            </a:r>
            <a:endParaRPr sz="32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8" name="Google Shape;258;gf7f8f9da8b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2" y="0"/>
            <a:ext cx="4571999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DD8AAD-0FCA-4EF0-BA29-87786AF8EF81}"/>
              </a:ext>
            </a:extLst>
          </p:cNvPr>
          <p:cNvCxnSpPr>
            <a:cxnSpLocks/>
          </p:cNvCxnSpPr>
          <p:nvPr/>
        </p:nvCxnSpPr>
        <p:spPr>
          <a:xfrm>
            <a:off x="3048000" y="1828800"/>
            <a:ext cx="2009338" cy="22116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BEC93A-B474-4527-BF7A-B2EBD547AF20}"/>
              </a:ext>
            </a:extLst>
          </p:cNvPr>
          <p:cNvCxnSpPr>
            <a:cxnSpLocks/>
          </p:cNvCxnSpPr>
          <p:nvPr/>
        </p:nvCxnSpPr>
        <p:spPr>
          <a:xfrm>
            <a:off x="2844800" y="2873829"/>
            <a:ext cx="3517900" cy="10049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9043BA-AC8A-4B91-AA17-3469943CB4E5}"/>
              </a:ext>
            </a:extLst>
          </p:cNvPr>
          <p:cNvCxnSpPr>
            <a:cxnSpLocks/>
          </p:cNvCxnSpPr>
          <p:nvPr/>
        </p:nvCxnSpPr>
        <p:spPr>
          <a:xfrm>
            <a:off x="3276600" y="3878762"/>
            <a:ext cx="4249616" cy="24911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A130A3-319A-E07B-9302-3A0DCBE5BDCD}"/>
              </a:ext>
            </a:extLst>
          </p:cNvPr>
          <p:cNvSpPr txBox="1"/>
          <p:nvPr/>
        </p:nvSpPr>
        <p:spPr>
          <a:xfrm>
            <a:off x="340500" y="5016622"/>
            <a:ext cx="3440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Where do we get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our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drinking water? </a:t>
            </a:r>
          </a:p>
        </p:txBody>
      </p:sp>
    </p:spTree>
    <p:extLst>
      <p:ext uri="{BB962C8B-B14F-4D97-AF65-F5344CB8AC3E}">
        <p14:creationId xmlns:p14="http://schemas.microsoft.com/office/powerpoint/2010/main" val="1634943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7618" y="1066800"/>
            <a:ext cx="6336382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7"/>
          <p:cNvSpPr txBox="1"/>
          <p:nvPr/>
        </p:nvSpPr>
        <p:spPr>
          <a:xfrm>
            <a:off x="4653887" y="1066800"/>
            <a:ext cx="2226507" cy="461665"/>
          </a:xfrm>
          <a:prstGeom prst="rect">
            <a:avLst/>
          </a:prstGeom>
          <a:solidFill>
            <a:srgbClr val="B7CCE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2. Lake Superior</a:t>
            </a:r>
            <a:endParaRPr/>
          </a:p>
        </p:txBody>
      </p:sp>
      <p:sp>
        <p:nvSpPr>
          <p:cNvPr id="445" name="Google Shape;445;p37"/>
          <p:cNvSpPr txBox="1"/>
          <p:nvPr/>
        </p:nvSpPr>
        <p:spPr>
          <a:xfrm>
            <a:off x="7647240" y="2293203"/>
            <a:ext cx="1420560" cy="830997"/>
          </a:xfrm>
          <a:prstGeom prst="rect">
            <a:avLst/>
          </a:prstGeom>
          <a:solidFill>
            <a:srgbClr val="B7CCE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3. Lake </a:t>
            </a:r>
            <a:br>
              <a:rPr lang="en-US" sz="24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Michigan</a:t>
            </a:r>
            <a:endParaRPr/>
          </a:p>
        </p:txBody>
      </p:sp>
      <p:cxnSp>
        <p:nvCxnSpPr>
          <p:cNvPr id="446" name="Google Shape;446;p37"/>
          <p:cNvCxnSpPr>
            <a:stCxn id="447" idx="3"/>
          </p:cNvCxnSpPr>
          <p:nvPr/>
        </p:nvCxnSpPr>
        <p:spPr>
          <a:xfrm rot="10800000" flipH="1">
            <a:off x="2668719" y="2960403"/>
            <a:ext cx="988800" cy="663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48" name="Google Shape;44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2079486"/>
            <a:ext cx="2339929" cy="18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7"/>
          <p:cNvSpPr txBox="1"/>
          <p:nvPr/>
        </p:nvSpPr>
        <p:spPr>
          <a:xfrm>
            <a:off x="457200" y="4821958"/>
            <a:ext cx="2287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WISCONSIN also has over</a:t>
            </a:r>
            <a:b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15,000</a:t>
            </a:r>
            <a: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LAKES!</a:t>
            </a:r>
            <a:endParaRPr/>
          </a:p>
        </p:txBody>
      </p:sp>
      <p:sp>
        <p:nvSpPr>
          <p:cNvPr id="447" name="Google Shape;447;p37"/>
          <p:cNvSpPr txBox="1"/>
          <p:nvPr/>
        </p:nvSpPr>
        <p:spPr>
          <a:xfrm>
            <a:off x="675819" y="2611203"/>
            <a:ext cx="1992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Mississippi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River</a:t>
            </a:r>
            <a:endParaRPr/>
          </a:p>
        </p:txBody>
      </p:sp>
      <p:sp>
        <p:nvSpPr>
          <p:cNvPr id="450" name="Google Shape;450;p37"/>
          <p:cNvSpPr txBox="1"/>
          <p:nvPr/>
        </p:nvSpPr>
        <p:spPr>
          <a:xfrm>
            <a:off x="345367" y="159603"/>
            <a:ext cx="83414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We’re So Lucky!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1" name="Google Shape;451;p37"/>
          <p:cNvSpPr txBox="1"/>
          <p:nvPr/>
        </p:nvSpPr>
        <p:spPr>
          <a:xfrm>
            <a:off x="244050" y="432018"/>
            <a:ext cx="2461500" cy="17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5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WISCONSIN is </a:t>
            </a:r>
            <a:b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surrounded by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3 major bodies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of water</a:t>
            </a:r>
            <a:endParaRPr/>
          </a:p>
        </p:txBody>
      </p:sp>
      <p:cxnSp>
        <p:nvCxnSpPr>
          <p:cNvPr id="452" name="Google Shape;452;p37"/>
          <p:cNvCxnSpPr/>
          <p:nvPr/>
        </p:nvCxnSpPr>
        <p:spPr>
          <a:xfrm rot="10800000" flipH="1">
            <a:off x="2688294" y="4846628"/>
            <a:ext cx="3040800" cy="7845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776570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50;p37">
            <a:extLst>
              <a:ext uri="{FF2B5EF4-FFF2-40B4-BE49-F238E27FC236}">
                <a16:creationId xmlns:a16="http://schemas.microsoft.com/office/drawing/2014/main" id="{AD789524-B3A6-4FEC-A3C8-44C497090608}"/>
              </a:ext>
            </a:extLst>
          </p:cNvPr>
          <p:cNvSpPr txBox="1"/>
          <p:nvPr/>
        </p:nvSpPr>
        <p:spPr>
          <a:xfrm>
            <a:off x="3484605" y="126884"/>
            <a:ext cx="44795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US Map</a:t>
            </a:r>
            <a:endParaRPr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318D7-A62B-4B49-A028-2FCAD0841914}"/>
              </a:ext>
            </a:extLst>
          </p:cNvPr>
          <p:cNvSpPr txBox="1"/>
          <p:nvPr/>
        </p:nvSpPr>
        <p:spPr>
          <a:xfrm>
            <a:off x="7663761" y="5156488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World Water </a:t>
            </a:r>
            <a:br>
              <a:rPr lang="en-US" dirty="0"/>
            </a:br>
            <a:r>
              <a:rPr lang="en-US" dirty="0"/>
              <a:t>Council Map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DFFE9D-F197-078E-EC16-F764EE284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42" y="887269"/>
            <a:ext cx="9144000" cy="5843847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28E5FE87-3E8A-F5BA-48FB-D11DE5113DC2}"/>
              </a:ext>
            </a:extLst>
          </p:cNvPr>
          <p:cNvSpPr/>
          <p:nvPr/>
        </p:nvSpPr>
        <p:spPr>
          <a:xfrm>
            <a:off x="5689599" y="2827385"/>
            <a:ext cx="174467" cy="20791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BE8F6-569B-8BAF-08C9-9E1BF81E68EA}"/>
              </a:ext>
            </a:extLst>
          </p:cNvPr>
          <p:cNvSpPr txBox="1"/>
          <p:nvPr/>
        </p:nvSpPr>
        <p:spPr>
          <a:xfrm rot="20021392">
            <a:off x="1230410" y="3037586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WATER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SHORTAGE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1A278-72A3-F05A-C99E-711BA6B3FED5}"/>
              </a:ext>
            </a:extLst>
          </p:cNvPr>
          <p:cNvSpPr txBox="1"/>
          <p:nvPr/>
        </p:nvSpPr>
        <p:spPr>
          <a:xfrm rot="2292004">
            <a:off x="6072437" y="4346766"/>
            <a:ext cx="1911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WATER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SHORTAGE</a:t>
            </a:r>
          </a:p>
        </p:txBody>
      </p:sp>
    </p:spTree>
    <p:extLst>
      <p:ext uri="{BB962C8B-B14F-4D97-AF65-F5344CB8AC3E}">
        <p14:creationId xmlns:p14="http://schemas.microsoft.com/office/powerpoint/2010/main" val="22031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D7681-3C97-4C40-BC3A-BB9FBB5A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9" y="-400616"/>
            <a:ext cx="8577398" cy="6489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BE9E5E-0B00-4CE5-A194-2EBA07FB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88" y="6088740"/>
            <a:ext cx="8229600" cy="755192"/>
          </a:xfrm>
        </p:spPr>
        <p:txBody>
          <a:bodyPr>
            <a:normAutofit fontScale="90000"/>
          </a:bodyPr>
          <a:lstStyle/>
          <a:p>
            <a:r>
              <a:rPr lang="en-US" dirty="0"/>
              <a:t>H-O-M-E-S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347557E-AC58-470B-838A-97E5CD04EE86}"/>
              </a:ext>
            </a:extLst>
          </p:cNvPr>
          <p:cNvSpPr/>
          <p:nvPr/>
        </p:nvSpPr>
        <p:spPr>
          <a:xfrm>
            <a:off x="2630657" y="3995225"/>
            <a:ext cx="337625" cy="29542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8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844292A-308D-4689-89E2-4C4F43D7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6" y="-126612"/>
            <a:ext cx="9108830" cy="6966023"/>
          </a:xfrm>
          <a:prstGeom prst="rect">
            <a:avLst/>
          </a:prstGeom>
        </p:spPr>
      </p:pic>
      <p:sp>
        <p:nvSpPr>
          <p:cNvPr id="14" name="Google Shape;444;p37">
            <a:extLst>
              <a:ext uri="{FF2B5EF4-FFF2-40B4-BE49-F238E27FC236}">
                <a16:creationId xmlns:a16="http://schemas.microsoft.com/office/drawing/2014/main" id="{CD9F65E5-84A3-4C0A-AA35-8C3853467934}"/>
              </a:ext>
            </a:extLst>
          </p:cNvPr>
          <p:cNvSpPr txBox="1"/>
          <p:nvPr/>
        </p:nvSpPr>
        <p:spPr>
          <a:xfrm>
            <a:off x="250415" y="3217536"/>
            <a:ext cx="23943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Great Lakes </a:t>
            </a:r>
            <a:b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region is surrounded</a:t>
            </a:r>
            <a:b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by a world in a </a:t>
            </a:r>
            <a:b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WATER CRISIS</a:t>
            </a:r>
            <a:endParaRPr dirty="0"/>
          </a:p>
        </p:txBody>
      </p:sp>
      <p:sp>
        <p:nvSpPr>
          <p:cNvPr id="15" name="Google Shape;450;p37">
            <a:extLst>
              <a:ext uri="{FF2B5EF4-FFF2-40B4-BE49-F238E27FC236}">
                <a16:creationId xmlns:a16="http://schemas.microsoft.com/office/drawing/2014/main" id="{AD789524-B3A6-4FEC-A3C8-44C497090608}"/>
              </a:ext>
            </a:extLst>
          </p:cNvPr>
          <p:cNvSpPr txBox="1"/>
          <p:nvPr/>
        </p:nvSpPr>
        <p:spPr>
          <a:xfrm>
            <a:off x="1449328" y="56272"/>
            <a:ext cx="64285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Why Are We So Lucky?</a:t>
            </a:r>
            <a:endParaRPr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" name="Google Shape;445;p37">
            <a:extLst>
              <a:ext uri="{FF2B5EF4-FFF2-40B4-BE49-F238E27FC236}">
                <a16:creationId xmlns:a16="http://schemas.microsoft.com/office/drawing/2014/main" id="{D5386335-485F-4CA7-988B-E3CE3B93CD7A}"/>
              </a:ext>
            </a:extLst>
          </p:cNvPr>
          <p:cNvSpPr txBox="1"/>
          <p:nvPr/>
        </p:nvSpPr>
        <p:spPr>
          <a:xfrm>
            <a:off x="3037215" y="4325532"/>
            <a:ext cx="23943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More on that later…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318D7-A62B-4B49-A028-2FCAD0841914}"/>
              </a:ext>
            </a:extLst>
          </p:cNvPr>
          <p:cNvSpPr txBox="1"/>
          <p:nvPr/>
        </p:nvSpPr>
        <p:spPr>
          <a:xfrm>
            <a:off x="7663761" y="5156488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World Water </a:t>
            </a:r>
            <a:br>
              <a:rPr lang="en-US" dirty="0"/>
            </a:br>
            <a:r>
              <a:rPr lang="en-US" dirty="0"/>
              <a:t>Council Map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960AC5-CCC6-41F5-A811-137F19F7D149}"/>
              </a:ext>
            </a:extLst>
          </p:cNvPr>
          <p:cNvCxnSpPr/>
          <p:nvPr/>
        </p:nvCxnSpPr>
        <p:spPr>
          <a:xfrm flipH="1">
            <a:off x="2546253" y="730039"/>
            <a:ext cx="1842868" cy="13223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228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" name="Rectangle 4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Google Shape;466;p39"/>
          <p:cNvSpPr txBox="1"/>
          <p:nvPr/>
        </p:nvSpPr>
        <p:spPr>
          <a:xfrm>
            <a:off x="659485" y="4145358"/>
            <a:ext cx="3182691" cy="222793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  <a:t>From INSIDE buildings? and 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  <a:t>OUTSIDE from rain and snow?</a:t>
            </a:r>
          </a:p>
        </p:txBody>
      </p:sp>
      <p:pic>
        <p:nvPicPr>
          <p:cNvPr id="3" name="Picture 2" descr="A group of people fishing in a river&#10;&#10;Description automatically generated">
            <a:extLst>
              <a:ext uri="{FF2B5EF4-FFF2-40B4-BE49-F238E27FC236}">
                <a16:creationId xmlns:a16="http://schemas.microsoft.com/office/drawing/2014/main" id="{2D8D258D-003B-8925-A9A4-9F9F87347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7" r="168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7F06B9-C4E2-7BA0-633E-00829F411F9D}"/>
              </a:ext>
            </a:extLst>
          </p:cNvPr>
          <p:cNvSpPr txBox="1"/>
          <p:nvPr/>
        </p:nvSpPr>
        <p:spPr>
          <a:xfrm>
            <a:off x="2250831" y="5430129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3A9B3-3091-05EA-07CD-EAA2F93BE7F3}"/>
              </a:ext>
            </a:extLst>
          </p:cNvPr>
          <p:cNvSpPr txBox="1"/>
          <p:nvPr/>
        </p:nvSpPr>
        <p:spPr>
          <a:xfrm>
            <a:off x="0" y="89501"/>
            <a:ext cx="4206239" cy="379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kern="1200" dirty="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  <a:sym typeface="Candara"/>
              </a:rPr>
              <a:t>WATER FLOW</a:t>
            </a:r>
            <a:br>
              <a:rPr lang="en-US" sz="5500" b="1" kern="1200" dirty="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  <a:sym typeface="Candara"/>
              </a:rPr>
            </a:br>
            <a:br>
              <a:rPr lang="en-US" b="1" kern="1200" dirty="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  <a:sym typeface="Candara"/>
              </a:rPr>
            </a:br>
            <a:r>
              <a:rPr lang="en-US" sz="3600" b="1" kern="1200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  <a:sym typeface="Candara"/>
              </a:rPr>
              <a:t>Where does water</a:t>
            </a: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  <a:sym typeface="Candara"/>
              </a:rPr>
              <a:t> go…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 txBox="1"/>
          <p:nvPr/>
        </p:nvSpPr>
        <p:spPr>
          <a:xfrm>
            <a:off x="0" y="331761"/>
            <a:ext cx="9144000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WATER FLOW</a:t>
            </a:r>
            <a:br>
              <a:rPr lang="en-US" sz="54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Where does water go… </a:t>
            </a:r>
            <a:br>
              <a:rPr lang="en-US" sz="54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dirty="0">
              <a:solidFill>
                <a:schemeClr val="bg1"/>
              </a:solidFill>
            </a:endParaRPr>
          </a:p>
        </p:txBody>
      </p:sp>
      <p:pic>
        <p:nvPicPr>
          <p:cNvPr id="464" name="Google Shape;4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326218"/>
            <a:ext cx="3727961" cy="28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7691" y="2355656"/>
            <a:ext cx="3380509" cy="284437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9"/>
          <p:cNvSpPr txBox="1"/>
          <p:nvPr/>
        </p:nvSpPr>
        <p:spPr>
          <a:xfrm>
            <a:off x="239151" y="5191294"/>
            <a:ext cx="86797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4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INSIDE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OUR HOMES, SCHOOLS &amp; BUSINESSES?</a:t>
            </a:r>
            <a:endParaRPr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40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"/>
          <p:cNvSpPr txBox="1"/>
          <p:nvPr/>
        </p:nvSpPr>
        <p:spPr>
          <a:xfrm>
            <a:off x="170178" y="914400"/>
            <a:ext cx="88976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Out through pipes under the ground and streets to the </a:t>
            </a:r>
            <a:br>
              <a:rPr lang="en-US" sz="2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treatment plant </a:t>
            </a:r>
            <a:br>
              <a:rPr lang="en-US" sz="2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1" dirty="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to be cleaned.</a:t>
            </a:r>
            <a:endParaRPr dirty="0"/>
          </a:p>
        </p:txBody>
      </p:sp>
      <p:pic>
        <p:nvPicPr>
          <p:cNvPr id="472" name="Google Shape;472;p4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45397"/>
            <a:ext cx="8229600" cy="4765173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0"/>
          <p:cNvSpPr txBox="1"/>
          <p:nvPr/>
        </p:nvSpPr>
        <p:spPr>
          <a:xfrm>
            <a:off x="76200" y="228600"/>
            <a:ext cx="8897622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WHERE DOES </a:t>
            </a:r>
            <a:r>
              <a:rPr lang="en-US" sz="47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INSIDE</a:t>
            </a:r>
            <a:r>
              <a:rPr lang="en-US" sz="47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WATER GO?</a:t>
            </a:r>
            <a:endParaRPr dirty="0"/>
          </a:p>
        </p:txBody>
      </p:sp>
      <p:sp>
        <p:nvSpPr>
          <p:cNvPr id="474" name="Google Shape;474;p40"/>
          <p:cNvSpPr txBox="1"/>
          <p:nvPr/>
        </p:nvSpPr>
        <p:spPr>
          <a:xfrm>
            <a:off x="1371600" y="6172200"/>
            <a:ext cx="66966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Deep Tunnel is used when there is excessive flow in the system</a:t>
            </a:r>
            <a:endParaRPr/>
          </a:p>
        </p:txBody>
      </p:sp>
      <p:pic>
        <p:nvPicPr>
          <p:cNvPr id="475" name="Google Shape;47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5226" y="4455835"/>
            <a:ext cx="1792574" cy="910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1"/>
          <p:cNvSpPr txBox="1"/>
          <p:nvPr/>
        </p:nvSpPr>
        <p:spPr>
          <a:xfrm>
            <a:off x="4947138" y="1690062"/>
            <a:ext cx="4026684" cy="303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Created in the 1980’s to manage large rain events. </a:t>
            </a:r>
            <a:b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2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11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Since 1994, they’ve captured and cleaned 98.4% of stormwater &amp; wastewater that entered the regional sewer system.</a:t>
            </a:r>
            <a:endParaRPr/>
          </a:p>
        </p:txBody>
      </p:sp>
      <p:pic>
        <p:nvPicPr>
          <p:cNvPr id="481" name="Google Shape;4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29870"/>
            <a:ext cx="4191000" cy="55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1"/>
          <p:cNvSpPr txBox="1"/>
          <p:nvPr/>
        </p:nvSpPr>
        <p:spPr>
          <a:xfrm>
            <a:off x="381000" y="1143000"/>
            <a:ext cx="192232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C000"/>
                </a:solidFill>
                <a:latin typeface="Overlock"/>
                <a:ea typeface="Overlock"/>
                <a:cs typeface="Overlock"/>
                <a:sym typeface="Overlock"/>
              </a:rPr>
              <a:t>THE DEEP </a:t>
            </a:r>
            <a:br>
              <a:rPr lang="en-US" sz="2800">
                <a:solidFill>
                  <a:srgbClr val="FFC000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2800">
                <a:solidFill>
                  <a:srgbClr val="FFC000"/>
                </a:solidFill>
                <a:latin typeface="Overlock"/>
                <a:ea typeface="Overlock"/>
                <a:cs typeface="Overlock"/>
                <a:sym typeface="Overlock"/>
              </a:rPr>
              <a:t>  TUNNEL</a:t>
            </a:r>
            <a:endParaRPr/>
          </a:p>
        </p:txBody>
      </p:sp>
      <p:sp>
        <p:nvSpPr>
          <p:cNvPr id="483" name="Google Shape;483;p41"/>
          <p:cNvSpPr txBox="1"/>
          <p:nvPr/>
        </p:nvSpPr>
        <p:spPr>
          <a:xfrm>
            <a:off x="2133600" y="1600200"/>
            <a:ext cx="240803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28 miles long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17-32’ tall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135-300’ deep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Holds 521 </a:t>
            </a:r>
            <a:b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million gallons!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76200" y="174992"/>
            <a:ext cx="8897622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WHERE DOES </a:t>
            </a:r>
            <a:r>
              <a:rPr lang="en-US" sz="47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INSIDE</a:t>
            </a:r>
            <a:r>
              <a:rPr lang="en-US" sz="47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WATER GO?</a:t>
            </a:r>
            <a:endParaRPr dirty="0"/>
          </a:p>
        </p:txBody>
      </p:sp>
      <p:pic>
        <p:nvPicPr>
          <p:cNvPr id="485" name="Google Shape;48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526" y="5257800"/>
            <a:ext cx="2235908" cy="113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2"/>
          <p:cNvSpPr txBox="1"/>
          <p:nvPr/>
        </p:nvSpPr>
        <p:spPr>
          <a:xfrm>
            <a:off x="228600" y="1153180"/>
            <a:ext cx="87452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Narkisim"/>
                <a:ea typeface="Narkisim"/>
                <a:cs typeface="Narkisim"/>
                <a:sym typeface="Narkisim"/>
              </a:rPr>
              <a:t>FROM SCHOOL, HOME AND BUSINESSES?</a:t>
            </a:r>
            <a:endParaRPr/>
          </a:p>
        </p:txBody>
      </p:sp>
      <p:pic>
        <p:nvPicPr>
          <p:cNvPr id="491" name="Google Shape;4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017565"/>
            <a:ext cx="8745222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2"/>
          <p:cNvSpPr txBox="1"/>
          <p:nvPr/>
        </p:nvSpPr>
        <p:spPr>
          <a:xfrm>
            <a:off x="76200" y="227428"/>
            <a:ext cx="889762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TREATMENT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Milwaukee Metropolitan Sewerage District</a:t>
            </a:r>
            <a:br>
              <a:rPr lang="en-US" sz="32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Jones Island Treatment Plant</a:t>
            </a:r>
            <a:endParaRPr dirty="0"/>
          </a:p>
        </p:txBody>
      </p:sp>
      <p:pic>
        <p:nvPicPr>
          <p:cNvPr id="493" name="Google Shape;49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6528" y="5674656"/>
            <a:ext cx="1606980" cy="816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685800" y="76200"/>
            <a:ext cx="76962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 IS UNIQUE</a:t>
            </a:r>
            <a:endParaRPr dirty="0"/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476" y="4114799"/>
            <a:ext cx="4724400" cy="25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97337"/>
            <a:ext cx="4648200" cy="241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4096" y="2635118"/>
            <a:ext cx="4439904" cy="363462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/>
        </p:nvSpPr>
        <p:spPr>
          <a:xfrm>
            <a:off x="133966" y="1838980"/>
            <a:ext cx="117532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SOLID</a:t>
            </a:r>
            <a:br>
              <a:rPr lang="en-US" sz="2800" b="1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800" b="1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(ICE)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4800330" y="2650135"/>
            <a:ext cx="8627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GAS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3241194" y="4114803"/>
            <a:ext cx="133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LIQUID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4446876" y="1257885"/>
            <a:ext cx="472440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only substance on Earth </a:t>
            </a:r>
            <a:b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that occurs in 3 different </a:t>
            </a:r>
            <a:b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states naturally:</a:t>
            </a:r>
            <a:endParaRPr dirty="0"/>
          </a:p>
        </p:txBody>
      </p:sp>
      <p:sp>
        <p:nvSpPr>
          <p:cNvPr id="134" name="Google Shape;134;p6"/>
          <p:cNvSpPr txBox="1"/>
          <p:nvPr/>
        </p:nvSpPr>
        <p:spPr>
          <a:xfrm>
            <a:off x="2486725" y="5932120"/>
            <a:ext cx="167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 FLOATS!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9120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3"/>
          <p:cNvSpPr txBox="1"/>
          <p:nvPr/>
        </p:nvSpPr>
        <p:spPr>
          <a:xfrm>
            <a:off x="0" y="-76200"/>
            <a:ext cx="91440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 FLOW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Where does </a:t>
            </a: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outside</a:t>
            </a: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water go?</a:t>
            </a:r>
            <a:endParaRPr dirty="0"/>
          </a:p>
        </p:txBody>
      </p:sp>
      <p:pic>
        <p:nvPicPr>
          <p:cNvPr id="499" name="Google Shape;4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741" y="1715881"/>
            <a:ext cx="3143278" cy="225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4481" y="4053533"/>
            <a:ext cx="3190917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3"/>
          <p:cNvSpPr txBox="1"/>
          <p:nvPr/>
        </p:nvSpPr>
        <p:spPr>
          <a:xfrm>
            <a:off x="249381" y="6263333"/>
            <a:ext cx="85990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3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  RAIN     SNOW     HAIL</a:t>
            </a:r>
            <a:endParaRPr dirty="0"/>
          </a:p>
        </p:txBody>
      </p:sp>
      <p:pic>
        <p:nvPicPr>
          <p:cNvPr id="502" name="Google Shape;50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8920" y="1678086"/>
            <a:ext cx="3176478" cy="222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1461" y="4053533"/>
            <a:ext cx="3199558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4"/>
          <p:cNvSpPr txBox="1"/>
          <p:nvPr/>
        </p:nvSpPr>
        <p:spPr>
          <a:xfrm>
            <a:off x="76200" y="143470"/>
            <a:ext cx="89950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WHERE DOES RAIN &amp; SNOW MELT GO</a:t>
            </a: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?</a:t>
            </a:r>
            <a:endParaRPr sz="40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09" name="Google Shape;50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84" y="1162337"/>
            <a:ext cx="4749421" cy="303054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4"/>
          <p:cNvSpPr txBox="1"/>
          <p:nvPr/>
        </p:nvSpPr>
        <p:spPr>
          <a:xfrm>
            <a:off x="5169141" y="1210515"/>
            <a:ext cx="378953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INTO STREETS, STORM DRAINS &amp; DIRECTLY INTO A RIVER OR LAKE!</a:t>
            </a:r>
            <a:endParaRPr sz="3200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11" name="Google Shape;511;p44"/>
          <p:cNvSpPr txBox="1"/>
          <p:nvPr/>
        </p:nvSpPr>
        <p:spPr>
          <a:xfrm>
            <a:off x="304801" y="1119777"/>
            <a:ext cx="18515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Storm </a:t>
            </a:r>
            <a:b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Drain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21A19-FA76-4913-87D9-7D6A079C9B5D}"/>
              </a:ext>
            </a:extLst>
          </p:cNvPr>
          <p:cNvSpPr txBox="1"/>
          <p:nvPr/>
        </p:nvSpPr>
        <p:spPr>
          <a:xfrm>
            <a:off x="633862" y="3484878"/>
            <a:ext cx="3289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Stormwater</a:t>
            </a:r>
          </a:p>
        </p:txBody>
      </p:sp>
      <p:pic>
        <p:nvPicPr>
          <p:cNvPr id="7" name="Google Shape;522;p46">
            <a:extLst>
              <a:ext uri="{FF2B5EF4-FFF2-40B4-BE49-F238E27FC236}">
                <a16:creationId xmlns:a16="http://schemas.microsoft.com/office/drawing/2014/main" id="{EA37704B-D8F1-4CC3-8BC1-1E3BFD1FA7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911600"/>
            <a:ext cx="4558921" cy="2878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21CC8-8440-49C0-9C5B-9FD755FEE9BF}"/>
              </a:ext>
            </a:extLst>
          </p:cNvPr>
          <p:cNvSpPr txBox="1"/>
          <p:nvPr/>
        </p:nvSpPr>
        <p:spPr>
          <a:xfrm>
            <a:off x="175907" y="4335129"/>
            <a:ext cx="42055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Rain washes everything 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off the land: litter, dog poo, cigarette butts, chemicals, fertilizer, pesticides and soil.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outdoor, nature, ocean&#10;&#10;Description automatically generated">
            <a:extLst>
              <a:ext uri="{FF2B5EF4-FFF2-40B4-BE49-F238E27FC236}">
                <a16:creationId xmlns:a16="http://schemas.microsoft.com/office/drawing/2014/main" id="{EF289D40-52F5-40B5-BDAA-B1D6659B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5C123-3DEE-4E6D-8426-05FFB9EC086E}"/>
              </a:ext>
            </a:extLst>
          </p:cNvPr>
          <p:cNvSpPr txBox="1"/>
          <p:nvPr/>
        </p:nvSpPr>
        <p:spPr>
          <a:xfrm>
            <a:off x="633046" y="0"/>
            <a:ext cx="7906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What’s the #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cause of </a:t>
            </a:r>
            <a:r>
              <a:rPr lang="en-US" sz="48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POLLUTION</a:t>
            </a: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to our rivers and Lake Michigan?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A4F8F-57AF-4614-A4CA-7A9E16355BE9}"/>
              </a:ext>
            </a:extLst>
          </p:cNvPr>
          <p:cNvSpPr txBox="1"/>
          <p:nvPr/>
        </p:nvSpPr>
        <p:spPr>
          <a:xfrm>
            <a:off x="633046" y="6217920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Atwater Beach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413A665-366D-66B1-34B4-24B406173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4" y="11135"/>
            <a:ext cx="9119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1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6"/>
          <p:cNvSpPr txBox="1"/>
          <p:nvPr/>
        </p:nvSpPr>
        <p:spPr>
          <a:xfrm>
            <a:off x="0" y="29587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STORMWATER RUNOFF!</a:t>
            </a:r>
            <a:endParaRPr sz="3600" b="1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22" name="Google Shape;5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9919"/>
            <a:ext cx="9144000" cy="581528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6"/>
          <p:cNvSpPr txBox="1"/>
          <p:nvPr/>
        </p:nvSpPr>
        <p:spPr>
          <a:xfrm>
            <a:off x="3228171" y="3429000"/>
            <a:ext cx="24469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OH NO!!!</a:t>
            </a:r>
            <a:endParaRPr sz="1800" b="1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25" name="Google Shape;525;p46"/>
          <p:cNvSpPr txBox="1"/>
          <p:nvPr/>
        </p:nvSpPr>
        <p:spPr>
          <a:xfrm>
            <a:off x="1474870" y="5082602"/>
            <a:ext cx="569942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We can fix this!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Keeping the land clean</a:t>
            </a:r>
            <a:b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helps keep the water clean!</a:t>
            </a:r>
            <a:endParaRPr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"/>
          <p:cNvSpPr txBox="1"/>
          <p:nvPr/>
        </p:nvSpPr>
        <p:spPr>
          <a:xfrm>
            <a:off x="-153537" y="470386"/>
            <a:ext cx="9297537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WHERE DOES WATER GO? </a:t>
            </a:r>
            <a:br>
              <a:rPr lang="en-US" sz="6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WATERSHEDS &amp; 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MILWAUKEE’S WATERS</a:t>
            </a:r>
            <a:endParaRPr sz="3200" b="1" i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Picture 2" descr="A model of a city&#10;&#10;Description automatically generated with medium confidence">
            <a:extLst>
              <a:ext uri="{FF2B5EF4-FFF2-40B4-BE49-F238E27FC236}">
                <a16:creationId xmlns:a16="http://schemas.microsoft.com/office/drawing/2014/main" id="{C567EDD5-81A0-483E-A2B0-42EAFCF9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011" y="3809414"/>
            <a:ext cx="4960180" cy="2674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1CC39-6D0D-55DF-F377-007909B5B5B1}"/>
              </a:ext>
            </a:extLst>
          </p:cNvPr>
          <p:cNvSpPr txBox="1"/>
          <p:nvPr/>
        </p:nvSpPr>
        <p:spPr>
          <a:xfrm rot="20251379">
            <a:off x="212627" y="4022374"/>
            <a:ext cx="2100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badi" panose="020B0604020104020204" pitchFamily="34" charset="0"/>
              </a:rPr>
              <a:t>3D Model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Abadi" panose="020B0604020104020204" pitchFamily="34" charset="0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2442231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7"/>
          <p:cNvSpPr txBox="1"/>
          <p:nvPr/>
        </p:nvSpPr>
        <p:spPr>
          <a:xfrm>
            <a:off x="5739618" y="194757"/>
            <a:ext cx="3305908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After the rain, stormwater flows into our 3 rivers that come together here: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and flow into Lake Michigan… </a:t>
            </a:r>
            <a:endParaRPr sz="2400" dirty="0"/>
          </a:p>
        </p:txBody>
      </p:sp>
      <p:pic>
        <p:nvPicPr>
          <p:cNvPr id="531" name="Google Shape;531;p47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0"/>
            <a:ext cx="51815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47"/>
          <p:cNvCxnSpPr>
            <a:cxnSpLocks/>
          </p:cNvCxnSpPr>
          <p:nvPr/>
        </p:nvCxnSpPr>
        <p:spPr>
          <a:xfrm flipH="1">
            <a:off x="4572000" y="3869788"/>
            <a:ext cx="1491176" cy="1672883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48" descr="A view of a large body of water with a city in th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8"/>
          <p:cNvSpPr txBox="1"/>
          <p:nvPr/>
        </p:nvSpPr>
        <p:spPr>
          <a:xfrm>
            <a:off x="0" y="259243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366092"/>
                </a:solidFill>
                <a:latin typeface="Candara"/>
                <a:ea typeface="Candara"/>
                <a:cs typeface="Candara"/>
                <a:sym typeface="Candara"/>
              </a:rPr>
              <a:t>3</a:t>
            </a:r>
            <a:r>
              <a:rPr lang="en-US" sz="4800" b="1">
                <a:solidFill>
                  <a:srgbClr val="366092"/>
                </a:solidFill>
                <a:latin typeface="Candara"/>
                <a:ea typeface="Candara"/>
                <a:cs typeface="Candara"/>
                <a:sym typeface="Candara"/>
              </a:rPr>
              <a:t> RIVERS FLOW INTO THE LAKE</a:t>
            </a:r>
            <a:endParaRPr/>
          </a:p>
        </p:txBody>
      </p:sp>
      <p:sp>
        <p:nvSpPr>
          <p:cNvPr id="540" name="Google Shape;540;p48"/>
          <p:cNvSpPr txBox="1"/>
          <p:nvPr/>
        </p:nvSpPr>
        <p:spPr>
          <a:xfrm>
            <a:off x="304799" y="4599150"/>
            <a:ext cx="26775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Jones</a:t>
            </a:r>
            <a:r>
              <a:rPr lang="en-US" sz="2400" dirty="0">
                <a:solidFill>
                  <a:srgbClr val="FFFF00"/>
                </a:solidFill>
              </a:rPr>
              <a:t> I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sland</a:t>
            </a:r>
            <a:endParaRPr dirty="0"/>
          </a:p>
        </p:txBody>
      </p:sp>
      <p:sp>
        <p:nvSpPr>
          <p:cNvPr id="541" name="Google Shape;541;p48"/>
          <p:cNvSpPr txBox="1"/>
          <p:nvPr/>
        </p:nvSpPr>
        <p:spPr>
          <a:xfrm>
            <a:off x="6477000" y="4567523"/>
            <a:ext cx="2140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Summerfest</a:t>
            </a:r>
            <a:endParaRPr dirty="0"/>
          </a:p>
        </p:txBody>
      </p:sp>
      <p:sp>
        <p:nvSpPr>
          <p:cNvPr id="542" name="Google Shape;542;p48"/>
          <p:cNvSpPr/>
          <p:nvPr/>
        </p:nvSpPr>
        <p:spPr>
          <a:xfrm flipH="1">
            <a:off x="4514294" y="1456819"/>
            <a:ext cx="362506" cy="231177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557;p50">
            <a:extLst>
              <a:ext uri="{FF2B5EF4-FFF2-40B4-BE49-F238E27FC236}">
                <a16:creationId xmlns:a16="http://schemas.microsoft.com/office/drawing/2014/main" id="{814649AF-AC3D-4954-B77D-535FD65179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90" y="5294307"/>
            <a:ext cx="2140499" cy="146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DD2BD-D080-4491-B635-D5DD73440C87}"/>
              </a:ext>
            </a:extLst>
          </p:cNvPr>
          <p:cNvSpPr txBox="1"/>
          <p:nvPr/>
        </p:nvSpPr>
        <p:spPr>
          <a:xfrm>
            <a:off x="4026090" y="630526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WATERSHED DEMO</a:t>
            </a:r>
          </a:p>
        </p:txBody>
      </p:sp>
      <p:sp>
        <p:nvSpPr>
          <p:cNvPr id="9" name="Google Shape;541;p48">
            <a:extLst>
              <a:ext uri="{FF2B5EF4-FFF2-40B4-BE49-F238E27FC236}">
                <a16:creationId xmlns:a16="http://schemas.microsoft.com/office/drawing/2014/main" id="{BBB9B10B-F957-40A4-BA20-5CAF2F5297C5}"/>
              </a:ext>
            </a:extLst>
          </p:cNvPr>
          <p:cNvSpPr txBox="1"/>
          <p:nvPr/>
        </p:nvSpPr>
        <p:spPr>
          <a:xfrm>
            <a:off x="3625297" y="5111423"/>
            <a:ext cx="21405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Stormwater</a:t>
            </a:r>
            <a:endParaRPr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9"/>
          <p:cNvSpPr txBox="1"/>
          <p:nvPr/>
        </p:nvSpPr>
        <p:spPr>
          <a:xfrm>
            <a:off x="1" y="3667185"/>
            <a:ext cx="3842176" cy="222793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  <a:t>From the first </a:t>
            </a:r>
            <a:br>
              <a:rPr lang="en-US" sz="32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</a:br>
            <a:r>
              <a:rPr lang="en-US" sz="32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  <a:t>Native Americans </a:t>
            </a:r>
            <a:br>
              <a:rPr lang="en-US" sz="32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</a:br>
            <a:r>
              <a:rPr lang="en-US" sz="32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  <a:sym typeface="Calibri"/>
              </a:rPr>
              <a:t>to us…</a:t>
            </a:r>
          </a:p>
        </p:txBody>
      </p:sp>
      <p:pic>
        <p:nvPicPr>
          <p:cNvPr id="3" name="Picture 2" descr="A group of people fishing in a river&#10;&#10;Description automatically generated">
            <a:extLst>
              <a:ext uri="{FF2B5EF4-FFF2-40B4-BE49-F238E27FC236}">
                <a16:creationId xmlns:a16="http://schemas.microsoft.com/office/drawing/2014/main" id="{2D8D258D-003B-8925-A9A4-9F9F87347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7" r="168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7F06B9-C4E2-7BA0-633E-00829F411F9D}"/>
              </a:ext>
            </a:extLst>
          </p:cNvPr>
          <p:cNvSpPr txBox="1"/>
          <p:nvPr/>
        </p:nvSpPr>
        <p:spPr>
          <a:xfrm>
            <a:off x="2250831" y="5430129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3A9B3-3091-05EA-07CD-EAA2F93BE7F3}"/>
              </a:ext>
            </a:extLst>
          </p:cNvPr>
          <p:cNvSpPr txBox="1"/>
          <p:nvPr/>
        </p:nvSpPr>
        <p:spPr>
          <a:xfrm>
            <a:off x="0" y="300517"/>
            <a:ext cx="44594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Milwaukee’s Water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29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74" y="418888"/>
            <a:ext cx="4421757" cy="27669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52FEA7-4396-46A0-B8A2-15872365B97C}"/>
              </a:ext>
            </a:extLst>
          </p:cNvPr>
          <p:cNvSpPr txBox="1"/>
          <p:nvPr/>
        </p:nvSpPr>
        <p:spPr>
          <a:xfrm>
            <a:off x="4498526" y="894426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Different Native American tribes were the first people to live in this area along the waterways.</a:t>
            </a:r>
            <a:endParaRPr lang="en-US" sz="2800" dirty="0"/>
          </a:p>
        </p:txBody>
      </p:sp>
      <p:pic>
        <p:nvPicPr>
          <p:cNvPr id="7" name="Google Shape;264;p19">
            <a:extLst>
              <a:ext uri="{FF2B5EF4-FFF2-40B4-BE49-F238E27FC236}">
                <a16:creationId xmlns:a16="http://schemas.microsoft.com/office/drawing/2014/main" id="{0F6A1F12-A878-4499-BABD-A279EEE46A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231" y="3672154"/>
            <a:ext cx="4430618" cy="28985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p19">
            <a:extLst>
              <a:ext uri="{FF2B5EF4-FFF2-40B4-BE49-F238E27FC236}">
                <a16:creationId xmlns:a16="http://schemas.microsoft.com/office/drawing/2014/main" id="{B413FE9D-8CBC-438D-BF07-73424471A046}"/>
              </a:ext>
            </a:extLst>
          </p:cNvPr>
          <p:cNvSpPr txBox="1"/>
          <p:nvPr/>
        </p:nvSpPr>
        <p:spPr>
          <a:xfrm>
            <a:off x="218151" y="3672154"/>
            <a:ext cx="3923766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Milwaukee’s rivers and Lake Michigan were highways of water for Native American tribes to hunt, fish and move.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99174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>
            <a:off x="685800" y="76200"/>
            <a:ext cx="76962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 CRYSTALS</a:t>
            </a:r>
            <a:endParaRPr/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108" y="1044524"/>
            <a:ext cx="9179108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1EE32-A0ED-495A-80A3-941CE531B062}"/>
              </a:ext>
            </a:extLst>
          </p:cNvPr>
          <p:cNvSpPr txBox="1"/>
          <p:nvPr/>
        </p:nvSpPr>
        <p:spPr>
          <a:xfrm>
            <a:off x="1768167" y="6250949"/>
            <a:ext cx="385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Water has memory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AD4CA-FFE0-4278-8BEF-DE62FED10F48}"/>
              </a:ext>
            </a:extLst>
          </p:cNvPr>
          <p:cNvSpPr txBox="1"/>
          <p:nvPr/>
        </p:nvSpPr>
        <p:spPr>
          <a:xfrm>
            <a:off x="2293034" y="2489979"/>
            <a:ext cx="1800664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NEGATIVE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D0103-AB6C-47C0-AE1D-6935A953289F}"/>
              </a:ext>
            </a:extLst>
          </p:cNvPr>
          <p:cNvSpPr txBox="1"/>
          <p:nvPr/>
        </p:nvSpPr>
        <p:spPr>
          <a:xfrm>
            <a:off x="4818185" y="2489979"/>
            <a:ext cx="180066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3423763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"/>
          <p:cNvSpPr txBox="1"/>
          <p:nvPr/>
        </p:nvSpPr>
        <p:spPr>
          <a:xfrm>
            <a:off x="-153537" y="86925"/>
            <a:ext cx="92975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Milwaukee’s Water History</a:t>
            </a:r>
            <a:endParaRPr sz="3200" b="1" i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7;p23">
            <a:extLst>
              <a:ext uri="{FF2B5EF4-FFF2-40B4-BE49-F238E27FC236}">
                <a16:creationId xmlns:a16="http://schemas.microsoft.com/office/drawing/2014/main" id="{A8A7299A-4D8E-4C18-99D5-279F767FDD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04117"/>
            <a:ext cx="4800600" cy="27669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52FEA7-4396-46A0-B8A2-15872365B97C}"/>
              </a:ext>
            </a:extLst>
          </p:cNvPr>
          <p:cNvSpPr txBox="1"/>
          <p:nvPr/>
        </p:nvSpPr>
        <p:spPr>
          <a:xfrm>
            <a:off x="4572000" y="4258058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Late 1800’s:</a:t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Menomonee Valley wetlands were drained and replaced with factories </a:t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toxic waste.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6A7F-F487-4A3F-80FB-97EE9E6E0E72}"/>
              </a:ext>
            </a:extLst>
          </p:cNvPr>
          <p:cNvSpPr txBox="1"/>
          <p:nvPr/>
        </p:nvSpPr>
        <p:spPr>
          <a:xfrm>
            <a:off x="168812" y="1256822"/>
            <a:ext cx="40063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 1700’s: </a:t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Non-native people arrived – mostly Europeans</a:t>
            </a:r>
            <a:endParaRPr lang="en-US" sz="2800" dirty="0"/>
          </a:p>
        </p:txBody>
      </p:sp>
      <p:pic>
        <p:nvPicPr>
          <p:cNvPr id="3" name="Picture 2" descr="A black and white photo of a landscape with trees and buildings&#10;&#10;Description automatically generated with medium confidence">
            <a:extLst>
              <a:ext uri="{FF2B5EF4-FFF2-40B4-BE49-F238E27FC236}">
                <a16:creationId xmlns:a16="http://schemas.microsoft.com/office/drawing/2014/main" id="{E75F1786-8894-4A8A-8BE7-A9F0DF522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942" y="1010214"/>
            <a:ext cx="4906855" cy="29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9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"/>
          <p:cNvSpPr txBox="1"/>
          <p:nvPr/>
        </p:nvSpPr>
        <p:spPr>
          <a:xfrm>
            <a:off x="1" y="130314"/>
            <a:ext cx="9144000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WATER USES: Manufacturing</a:t>
            </a:r>
            <a:br>
              <a:rPr lang="en-US" sz="48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Late 1800’s to Today</a:t>
            </a:r>
            <a:endParaRPr sz="44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352800"/>
            <a:ext cx="50292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3055" y="4697230"/>
            <a:ext cx="2901274" cy="210414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1"/>
          <p:cNvSpPr txBox="1"/>
          <p:nvPr/>
        </p:nvSpPr>
        <p:spPr>
          <a:xfrm>
            <a:off x="152400" y="1751575"/>
            <a:ext cx="8839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BEER, BRATS &amp; BIKES!</a:t>
            </a:r>
            <a:endParaRPr sz="1200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Milwaukee is famous for these!</a:t>
            </a:r>
            <a:br>
              <a:rPr lang="en-US" sz="2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14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88" name="Google Shape;28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3008" y="3444639"/>
            <a:ext cx="2950992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1"/>
          <p:cNvSpPr txBox="1"/>
          <p:nvPr/>
        </p:nvSpPr>
        <p:spPr>
          <a:xfrm>
            <a:off x="6211282" y="6429819"/>
            <a:ext cx="6687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BEER</a:t>
            </a:r>
            <a:endParaRPr/>
          </a:p>
        </p:txBody>
      </p:sp>
      <p:pic>
        <p:nvPicPr>
          <p:cNvPr id="290" name="Google Shape;29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7000" y="5105400"/>
            <a:ext cx="2351964" cy="176170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1"/>
          <p:cNvSpPr txBox="1"/>
          <p:nvPr/>
        </p:nvSpPr>
        <p:spPr>
          <a:xfrm>
            <a:off x="2763456" y="6100525"/>
            <a:ext cx="10795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SAUSAGE</a:t>
            </a:r>
            <a:endParaRPr sz="18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00" y="5128681"/>
            <a:ext cx="2362199" cy="178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00" y="5137244"/>
            <a:ext cx="982013" cy="882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8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1"/>
          <p:cNvSpPr txBox="1"/>
          <p:nvPr/>
        </p:nvSpPr>
        <p:spPr>
          <a:xfrm>
            <a:off x="674922" y="1238176"/>
            <a:ext cx="3554178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Over 150 years of dirty rivers &amp; beaches</a:t>
            </a:r>
            <a:br>
              <a:rPr lang="en-US" sz="3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1850’s to 1990’s</a:t>
            </a:r>
            <a:endParaRPr sz="2000" dirty="0"/>
          </a:p>
        </p:txBody>
      </p:sp>
      <p:pic>
        <p:nvPicPr>
          <p:cNvPr id="565" name="Google Shape;565;p51" descr="A picture containing outdoor, water, 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1" y="4126897"/>
            <a:ext cx="4572000" cy="31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1" descr="A picture containing water, out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81904"/>
            <a:ext cx="4572000" cy="28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1" descr="A picture containing outdoor, ground, water, r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182855"/>
            <a:ext cx="4572000" cy="2660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98;p22">
            <a:extLst>
              <a:ext uri="{FF2B5EF4-FFF2-40B4-BE49-F238E27FC236}">
                <a16:creationId xmlns:a16="http://schemas.microsoft.com/office/drawing/2014/main" id="{DE29EE36-5F80-4385-BB54-9490FDF8C9ED}"/>
              </a:ext>
            </a:extLst>
          </p:cNvPr>
          <p:cNvSpPr txBox="1"/>
          <p:nvPr/>
        </p:nvSpPr>
        <p:spPr>
          <a:xfrm>
            <a:off x="-153537" y="86925"/>
            <a:ext cx="92975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Milwaukee’s Water History</a:t>
            </a:r>
            <a:endParaRPr sz="3200" b="1" i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17537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2"/>
          <p:cNvSpPr txBox="1"/>
          <p:nvPr/>
        </p:nvSpPr>
        <p:spPr>
          <a:xfrm>
            <a:off x="164847" y="4113628"/>
            <a:ext cx="433095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Fish and other wildlife are </a:t>
            </a:r>
            <a:b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returning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Garbage is reduced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Lots of canoeing &amp; kayaking!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 River swimming races. Started in 2018 – the 1</a:t>
            </a:r>
            <a:r>
              <a:rPr lang="en-US" sz="2400" b="1" baseline="30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st</a:t>
            </a:r>
            <a:r>
              <a:rPr lang="en-US" sz="2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in over 80 years!</a:t>
            </a:r>
            <a:endParaRPr sz="24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74" name="Google Shape;57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846" y="1098963"/>
            <a:ext cx="4660371" cy="29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2" descr="A rodent looking at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1321" y="1190659"/>
            <a:ext cx="2605391" cy="2677656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2"/>
          <p:cNvSpPr txBox="1"/>
          <p:nvPr/>
        </p:nvSpPr>
        <p:spPr>
          <a:xfrm>
            <a:off x="6155786" y="3349283"/>
            <a:ext cx="286155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BEAVERS ARE </a:t>
            </a:r>
            <a:br>
              <a:rPr lang="en-US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BACK!</a:t>
            </a:r>
            <a:endParaRPr sz="1100" dirty="0"/>
          </a:p>
        </p:txBody>
      </p:sp>
      <p:pic>
        <p:nvPicPr>
          <p:cNvPr id="577" name="Google Shape;577;p52" descr="A group of people in the wa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800" y="4345142"/>
            <a:ext cx="4079032" cy="22842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52"/>
          <p:cNvCxnSpPr/>
          <p:nvPr/>
        </p:nvCxnSpPr>
        <p:spPr>
          <a:xfrm rot="10800000" flipH="1">
            <a:off x="3733800" y="6172200"/>
            <a:ext cx="1453692" cy="381000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9" name="Google Shape;572;p52">
            <a:extLst>
              <a:ext uri="{FF2B5EF4-FFF2-40B4-BE49-F238E27FC236}">
                <a16:creationId xmlns:a16="http://schemas.microsoft.com/office/drawing/2014/main" id="{D65A1EFE-4B04-43B4-8697-8200947B456D}"/>
              </a:ext>
            </a:extLst>
          </p:cNvPr>
          <p:cNvSpPr txBox="1"/>
          <p:nvPr/>
        </p:nvSpPr>
        <p:spPr>
          <a:xfrm>
            <a:off x="1" y="159603"/>
            <a:ext cx="9144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TODAY: OUR WATERS ARE CLEANER!</a:t>
            </a:r>
            <a:endParaRPr sz="44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60024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2"/>
          <p:cNvSpPr txBox="1"/>
          <p:nvPr/>
        </p:nvSpPr>
        <p:spPr>
          <a:xfrm>
            <a:off x="577723" y="1070824"/>
            <a:ext cx="3994277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4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Thanks to hundreds of individuals and dozens of organizations...</a:t>
            </a:r>
            <a:endParaRPr sz="44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" name="Google Shape;572;p52">
            <a:extLst>
              <a:ext uri="{FF2B5EF4-FFF2-40B4-BE49-F238E27FC236}">
                <a16:creationId xmlns:a16="http://schemas.microsoft.com/office/drawing/2014/main" id="{D65A1EFE-4B04-43B4-8697-8200947B456D}"/>
              </a:ext>
            </a:extLst>
          </p:cNvPr>
          <p:cNvSpPr txBox="1"/>
          <p:nvPr/>
        </p:nvSpPr>
        <p:spPr>
          <a:xfrm>
            <a:off x="1" y="159603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OUR WATERS ARE CLEANER!</a:t>
            </a:r>
            <a:endParaRPr sz="54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Picture 2" descr="A city with a body of water&#10;&#10;Description automatically generated">
            <a:extLst>
              <a:ext uri="{FF2B5EF4-FFF2-40B4-BE49-F238E27FC236}">
                <a16:creationId xmlns:a16="http://schemas.microsoft.com/office/drawing/2014/main" id="{C99527F9-27AD-7876-2AF8-A3CC27255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676" y="1085688"/>
            <a:ext cx="3810000" cy="2247900"/>
          </a:xfrm>
          <a:prstGeom prst="rect">
            <a:avLst/>
          </a:prstGeom>
        </p:spPr>
      </p:pic>
      <p:pic>
        <p:nvPicPr>
          <p:cNvPr id="5" name="Picture 4" descr="A group of people on a beach&#10;&#10;Description automatically generated">
            <a:extLst>
              <a:ext uri="{FF2B5EF4-FFF2-40B4-BE49-F238E27FC236}">
                <a16:creationId xmlns:a16="http://schemas.microsoft.com/office/drawing/2014/main" id="{7F495A71-6967-F3B9-026F-0AA845C97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76569"/>
            <a:ext cx="4402379" cy="2476338"/>
          </a:xfrm>
          <a:prstGeom prst="rect">
            <a:avLst/>
          </a:prstGeom>
        </p:spPr>
      </p:pic>
      <p:pic>
        <p:nvPicPr>
          <p:cNvPr id="6" name="Google Shape;493;p42">
            <a:extLst>
              <a:ext uri="{FF2B5EF4-FFF2-40B4-BE49-F238E27FC236}">
                <a16:creationId xmlns:a16="http://schemas.microsoft.com/office/drawing/2014/main" id="{FDD4EE2E-C619-404A-F643-5AE201EC36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621" y="4872618"/>
            <a:ext cx="1606980" cy="81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ogo for a university&#10;&#10;Description automatically generated">
            <a:extLst>
              <a:ext uri="{FF2B5EF4-FFF2-40B4-BE49-F238E27FC236}">
                <a16:creationId xmlns:a16="http://schemas.microsoft.com/office/drawing/2014/main" id="{7358CBDA-077B-7933-76CF-6B43B5E6B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601" y="5894907"/>
            <a:ext cx="1606980" cy="803490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EE80DA46-7322-BF80-F444-5466BAF24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421" y="6094633"/>
            <a:ext cx="2338044" cy="603764"/>
          </a:xfrm>
          <a:prstGeom prst="rect">
            <a:avLst/>
          </a:prstGeom>
        </p:spPr>
      </p:pic>
      <p:pic>
        <p:nvPicPr>
          <p:cNvPr id="13" name="Picture 12" descr="A logo of a forest&#10;&#10;Description automatically generated">
            <a:extLst>
              <a:ext uri="{FF2B5EF4-FFF2-40B4-BE49-F238E27FC236}">
                <a16:creationId xmlns:a16="http://schemas.microsoft.com/office/drawing/2014/main" id="{9C8946B6-076D-60BE-F931-54EE5BDF1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156" y="4831344"/>
            <a:ext cx="1181100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3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3"/>
          <p:cNvSpPr txBox="1"/>
          <p:nvPr/>
        </p:nvSpPr>
        <p:spPr>
          <a:xfrm>
            <a:off x="0" y="0"/>
            <a:ext cx="9144000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54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#1?</a:t>
            </a:r>
            <a:br>
              <a:rPr lang="en-US" sz="72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8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The source of our </a:t>
            </a:r>
            <a:br>
              <a:rPr lang="en-US" sz="48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8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drinking water!</a:t>
            </a:r>
            <a:endParaRPr sz="4000" b="1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/>
          <p:nvPr/>
        </p:nvSpPr>
        <p:spPr>
          <a:xfrm>
            <a:off x="0" y="76200"/>
            <a:ext cx="91440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 Water Works</a:t>
            </a:r>
            <a:br>
              <a:rPr lang="en-US" sz="60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1600" b="1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They pull water from Lake Michigan, clean it and send it to everyone.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90" name="Google Shape;59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4153277"/>
            <a:ext cx="2971800" cy="163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2514600"/>
            <a:ext cx="3352800" cy="134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385" y="2819400"/>
            <a:ext cx="2882450" cy="13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82" y="4553538"/>
            <a:ext cx="3076575" cy="230446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4"/>
          <p:cNvSpPr txBox="1"/>
          <p:nvPr/>
        </p:nvSpPr>
        <p:spPr>
          <a:xfrm>
            <a:off x="2869809" y="5867400"/>
            <a:ext cx="64289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Ozone(O</a:t>
            </a:r>
            <a:r>
              <a:rPr lang="en-US" sz="2800" b="1" baseline="-25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used to clean the water. Why?</a:t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 tiny bug called Cryptosporidium</a:t>
            </a: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- 1993</a:t>
            </a:r>
            <a:endParaRPr sz="16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8"/>
          <p:cNvSpPr txBox="1"/>
          <p:nvPr/>
        </p:nvSpPr>
        <p:spPr>
          <a:xfrm>
            <a:off x="0" y="157460"/>
            <a:ext cx="914400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54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#2?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There’s toxic water near us!</a:t>
            </a:r>
            <a:b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8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Contaminated Groundwater</a:t>
            </a:r>
            <a:endParaRPr sz="5400" b="1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23" name="Google Shape;62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2514600"/>
            <a:ext cx="2687207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4762500"/>
            <a:ext cx="5187947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600" y="2678723"/>
            <a:ext cx="3505200" cy="196947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8"/>
          <p:cNvSpPr txBox="1"/>
          <p:nvPr/>
        </p:nvSpPr>
        <p:spPr>
          <a:xfrm>
            <a:off x="1371600" y="6248400"/>
            <a:ext cx="1314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RADIUM</a:t>
            </a:r>
            <a:endParaRPr/>
          </a:p>
        </p:txBody>
      </p:sp>
      <p:sp>
        <p:nvSpPr>
          <p:cNvPr id="627" name="Google Shape;627;p58"/>
          <p:cNvSpPr txBox="1"/>
          <p:nvPr/>
        </p:nvSpPr>
        <p:spPr>
          <a:xfrm>
            <a:off x="4494875" y="2564425"/>
            <a:ext cx="445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Waukesha – 20 miles away!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9"/>
          <p:cNvSpPr txBox="1"/>
          <p:nvPr/>
        </p:nvSpPr>
        <p:spPr>
          <a:xfrm>
            <a:off x="2039254" y="6320135"/>
            <a:ext cx="55181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CYANOBACTERIA IN BLUE GREEN ALGAE</a:t>
            </a:r>
            <a:endParaRPr/>
          </a:p>
        </p:txBody>
      </p:sp>
      <p:pic>
        <p:nvPicPr>
          <p:cNvPr id="633" name="Google Shape;633;p59" descr="A boat in the wa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1265" y="2849184"/>
            <a:ext cx="387477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9" descr="A body of wa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105" y="3203733"/>
            <a:ext cx="3589020" cy="269176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9"/>
          <p:cNvSpPr txBox="1"/>
          <p:nvPr/>
        </p:nvSpPr>
        <p:spPr>
          <a:xfrm>
            <a:off x="0" y="294144"/>
            <a:ext cx="91440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54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#3?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Lakes &amp; ponds have toxic</a:t>
            </a:r>
            <a:b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 algae blooms in summer!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5"/>
          <p:cNvSpPr txBox="1"/>
          <p:nvPr/>
        </p:nvSpPr>
        <p:spPr>
          <a:xfrm>
            <a:off x="0" y="0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48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#4?</a:t>
            </a: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2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Look what happened to the </a:t>
            </a:r>
            <a:r>
              <a:rPr lang="en-US" sz="42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Aral Sea!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00" name="Google Shape;60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1832" y="1752600"/>
            <a:ext cx="4800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5"/>
          <p:cNvSpPr txBox="1"/>
          <p:nvPr/>
        </p:nvSpPr>
        <p:spPr>
          <a:xfrm>
            <a:off x="6828455" y="1967686"/>
            <a:ext cx="2326278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The world’s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4</a:t>
            </a:r>
            <a:r>
              <a:rPr lang="en-US" sz="3400" baseline="300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th </a:t>
            </a:r>
            <a:r>
              <a:rPr lang="en-US" sz="34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largest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freshwater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lake. </a:t>
            </a:r>
            <a:endParaRPr dirty="0"/>
          </a:p>
        </p:txBody>
      </p:sp>
      <p:sp>
        <p:nvSpPr>
          <p:cNvPr id="602" name="Google Shape;602;p55"/>
          <p:cNvSpPr txBox="1"/>
          <p:nvPr/>
        </p:nvSpPr>
        <p:spPr>
          <a:xfrm>
            <a:off x="114302" y="2469467"/>
            <a:ext cx="205739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 lake larger than 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Lake 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Michigan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GONE!</a:t>
            </a:r>
            <a:endParaRPr sz="32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5"/>
          <p:cNvSpPr txBox="1"/>
          <p:nvPr/>
        </p:nvSpPr>
        <p:spPr>
          <a:xfrm>
            <a:off x="3110914" y="4731584"/>
            <a:ext cx="27783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DISAPPEARED!</a:t>
            </a:r>
            <a:endParaRPr sz="3200" dirty="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EBA43-E18E-70D7-ADF2-5A2C218D3368}"/>
              </a:ext>
            </a:extLst>
          </p:cNvPr>
          <p:cNvSpPr txBox="1"/>
          <p:nvPr/>
        </p:nvSpPr>
        <p:spPr>
          <a:xfrm>
            <a:off x="3947886" y="1749974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RUSSIA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8E5525FD-3704-D732-880D-FCCF7E345780}"/>
              </a:ext>
            </a:extLst>
          </p:cNvPr>
          <p:cNvSpPr/>
          <p:nvPr/>
        </p:nvSpPr>
        <p:spPr>
          <a:xfrm>
            <a:off x="5016888" y="1674258"/>
            <a:ext cx="222771" cy="38040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5281685" y="146209"/>
            <a:ext cx="3633715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</a:t>
            </a:r>
            <a:br>
              <a:rPr lang="en-US" sz="54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IS</a:t>
            </a:r>
            <a:br>
              <a:rPr lang="en-US" sz="46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POWERFUL</a:t>
            </a:r>
            <a:endParaRPr sz="1800" dirty="0"/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077" y="44245"/>
            <a:ext cx="5335762" cy="338475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228600" y="2534612"/>
            <a:ext cx="13758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FLOODS</a:t>
            </a:r>
            <a:endParaRPr/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8238" y="3473245"/>
            <a:ext cx="5335762" cy="338475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-300251" y="3985721"/>
            <a:ext cx="434339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Tidal Waves: </a:t>
            </a:r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Tsunamis</a:t>
            </a:r>
            <a:endParaRPr dirty="0"/>
          </a:p>
        </p:txBody>
      </p:sp>
      <p:sp>
        <p:nvSpPr>
          <p:cNvPr id="161" name="Google Shape;161;p9"/>
          <p:cNvSpPr txBox="1"/>
          <p:nvPr/>
        </p:nvSpPr>
        <p:spPr>
          <a:xfrm>
            <a:off x="176379" y="5186050"/>
            <a:ext cx="339013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2004 Indonesian Tsunami: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Killed almost 250,000 In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Indonesia, Sri Lanka, India,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Maldives and Thailand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634189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6"/>
          <p:cNvSpPr txBox="1"/>
          <p:nvPr/>
        </p:nvSpPr>
        <p:spPr>
          <a:xfrm>
            <a:off x="0" y="38100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48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#4?</a:t>
            </a: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2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The Aral Sea Disappears!</a:t>
            </a:r>
            <a:endParaRPr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09" name="Google Shape;60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747837"/>
            <a:ext cx="7856848" cy="518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41192-C18E-4429-A866-B28AAE3BFF32}"/>
              </a:ext>
            </a:extLst>
          </p:cNvPr>
          <p:cNvSpPr txBox="1"/>
          <p:nvPr/>
        </p:nvSpPr>
        <p:spPr>
          <a:xfrm>
            <a:off x="6372664" y="5570806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It’s gone!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0"/>
            <a:ext cx="9144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7"/>
          <p:cNvSpPr txBox="1"/>
          <p:nvPr/>
        </p:nvSpPr>
        <p:spPr>
          <a:xfrm>
            <a:off x="1" y="15746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The Aral Sea Today!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16" name="Google Shape;616;p57"/>
          <p:cNvSpPr txBox="1"/>
          <p:nvPr/>
        </p:nvSpPr>
        <p:spPr>
          <a:xfrm>
            <a:off x="304800" y="1383268"/>
            <a:ext cx="62808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 desert – it lost nearly 90% of its water!</a:t>
            </a:r>
            <a:endParaRPr/>
          </a:p>
        </p:txBody>
      </p:sp>
      <p:sp>
        <p:nvSpPr>
          <p:cNvPr id="617" name="Google Shape;617;p57"/>
          <p:cNvSpPr txBox="1"/>
          <p:nvPr/>
        </p:nvSpPr>
        <p:spPr>
          <a:xfrm>
            <a:off x="2133600" y="5715000"/>
            <a:ext cx="67527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toxic dust blows across to surrounding villages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0"/>
          <p:cNvSpPr txBox="1"/>
          <p:nvPr/>
        </p:nvSpPr>
        <p:spPr>
          <a:xfrm>
            <a:off x="-393896" y="445466"/>
            <a:ext cx="5932500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54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#5?</a:t>
            </a:r>
            <a:b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 Restrictions</a:t>
            </a:r>
            <a:endParaRPr sz="1100" dirty="0"/>
          </a:p>
        </p:txBody>
      </p:sp>
      <p:sp>
        <p:nvSpPr>
          <p:cNvPr id="642" name="Google Shape;642;p60"/>
          <p:cNvSpPr txBox="1"/>
          <p:nvPr/>
        </p:nvSpPr>
        <p:spPr>
          <a:xfrm>
            <a:off x="4979963" y="3381975"/>
            <a:ext cx="3843837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Thousands </a:t>
            </a:r>
            <a:r>
              <a:rPr lang="en-US" sz="32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of  cities worldwide have restrictions –</a:t>
            </a:r>
            <a:br>
              <a:rPr lang="en-US" sz="32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b="1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s</a:t>
            </a: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ome cities are close to running out of water!</a:t>
            </a:r>
            <a: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dirty="0"/>
          </a:p>
        </p:txBody>
      </p:sp>
      <p:pic>
        <p:nvPicPr>
          <p:cNvPr id="643" name="Google Shape;64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00" y="3000874"/>
            <a:ext cx="4392700" cy="36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4076" y="155531"/>
            <a:ext cx="3003716" cy="26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0"/>
          <p:cNvSpPr txBox="1"/>
          <p:nvPr/>
        </p:nvSpPr>
        <p:spPr>
          <a:xfrm>
            <a:off x="419521" y="3249633"/>
            <a:ext cx="389926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Why? Little water, </a:t>
            </a:r>
            <a:b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droughts and too </a:t>
            </a:r>
            <a:b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2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many people!</a:t>
            </a: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2"/>
          <p:cNvSpPr txBox="1"/>
          <p:nvPr/>
        </p:nvSpPr>
        <p:spPr>
          <a:xfrm>
            <a:off x="480644" y="81260"/>
            <a:ext cx="4724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WHY CARE </a:t>
            </a:r>
            <a:r>
              <a:rPr lang="en-US" sz="5400" b="1" dirty="0">
                <a:solidFill>
                  <a:schemeClr val="lt1"/>
                </a:solidFill>
                <a:latin typeface="+mn-lt"/>
                <a:ea typeface="Candara"/>
                <a:cs typeface="Candara"/>
                <a:sym typeface="Candara"/>
              </a:rPr>
              <a:t>#6?</a:t>
            </a:r>
            <a:endParaRPr sz="5400" b="1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1" name="Google Shape;661;p62"/>
          <p:cNvSpPr/>
          <p:nvPr/>
        </p:nvSpPr>
        <p:spPr>
          <a:xfrm>
            <a:off x="190498" y="1916848"/>
            <a:ext cx="2095502" cy="1969352"/>
          </a:xfrm>
          <a:prstGeom prst="ellipse">
            <a:avLst/>
          </a:prstGeom>
          <a:gradFill>
            <a:gsLst>
              <a:gs pos="0">
                <a:srgbClr val="B4CFF1"/>
              </a:gs>
              <a:gs pos="50000">
                <a:srgbClr val="D0E0F4"/>
              </a:gs>
              <a:gs pos="100000">
                <a:srgbClr val="E7EFF9"/>
              </a:gs>
            </a:gsLst>
            <a:path path="circle">
              <a:fillToRect l="100000" b="100000"/>
            </a:path>
            <a:tileRect t="-100000" r="-10000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844 M</a:t>
            </a:r>
            <a:r>
              <a:rPr lang="en-US" sz="18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 people don’t have clean water</a:t>
            </a:r>
            <a:endParaRPr/>
          </a:p>
        </p:txBody>
      </p:sp>
      <p:sp>
        <p:nvSpPr>
          <p:cNvPr id="662" name="Google Shape;662;p62"/>
          <p:cNvSpPr/>
          <p:nvPr/>
        </p:nvSpPr>
        <p:spPr>
          <a:xfrm>
            <a:off x="76199" y="4038600"/>
            <a:ext cx="2514597" cy="2057400"/>
          </a:xfrm>
          <a:prstGeom prst="ellipse">
            <a:avLst/>
          </a:prstGeom>
          <a:gradFill>
            <a:gsLst>
              <a:gs pos="0">
                <a:srgbClr val="B4CFF1"/>
              </a:gs>
              <a:gs pos="50000">
                <a:srgbClr val="D0E0F4"/>
              </a:gs>
              <a:gs pos="100000">
                <a:srgbClr val="E7EFF9"/>
              </a:gs>
            </a:gsLst>
            <a:path path="circle">
              <a:fillToRect l="100000" b="100000"/>
            </a:path>
            <a:tileRect t="-100000" r="-10000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200 M</a:t>
            </a:r>
            <a:br>
              <a:rPr lang="en-US" sz="18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8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hours women &amp; girls spend </a:t>
            </a:r>
            <a:r>
              <a:rPr lang="en-US" sz="1800" b="1" u="sng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daily </a:t>
            </a:r>
            <a:r>
              <a:rPr lang="en-US" sz="18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finding water</a:t>
            </a:r>
            <a:endParaRPr/>
          </a:p>
        </p:txBody>
      </p:sp>
      <p:sp>
        <p:nvSpPr>
          <p:cNvPr id="663" name="Google Shape;663;p62"/>
          <p:cNvSpPr/>
          <p:nvPr/>
        </p:nvSpPr>
        <p:spPr>
          <a:xfrm>
            <a:off x="2514600" y="1454588"/>
            <a:ext cx="2286000" cy="2203012"/>
          </a:xfrm>
          <a:prstGeom prst="ellipse">
            <a:avLst/>
          </a:prstGeom>
          <a:gradFill>
            <a:gsLst>
              <a:gs pos="0">
                <a:srgbClr val="B4CFF1"/>
              </a:gs>
              <a:gs pos="50000">
                <a:srgbClr val="D0E0F4"/>
              </a:gs>
              <a:gs pos="100000">
                <a:srgbClr val="E7EFF9"/>
              </a:gs>
            </a:gsLst>
            <a:path path="circle">
              <a:fillToRect l="100000" b="100000"/>
            </a:path>
            <a:tileRect t="-100000" r="-10000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1-3 M</a:t>
            </a:r>
            <a:br>
              <a:rPr lang="en-US" sz="18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8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people die of water related issues each year</a:t>
            </a:r>
            <a:endParaRPr/>
          </a:p>
        </p:txBody>
      </p:sp>
      <p:sp>
        <p:nvSpPr>
          <p:cNvPr id="664" name="Google Shape;664;p62"/>
          <p:cNvSpPr/>
          <p:nvPr/>
        </p:nvSpPr>
        <p:spPr>
          <a:xfrm>
            <a:off x="4989334" y="1999836"/>
            <a:ext cx="2173466" cy="2038764"/>
          </a:xfrm>
          <a:prstGeom prst="ellipse">
            <a:avLst/>
          </a:prstGeom>
          <a:gradFill>
            <a:gsLst>
              <a:gs pos="0">
                <a:srgbClr val="B4CFF1"/>
              </a:gs>
              <a:gs pos="50000">
                <a:srgbClr val="D0E0F4"/>
              </a:gs>
              <a:gs pos="100000">
                <a:srgbClr val="E7EFF9"/>
              </a:gs>
            </a:gsLst>
            <a:path path="circle">
              <a:fillToRect l="100000" b="100000"/>
            </a:path>
            <a:tileRect t="-100000" r="-10000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2.3 B</a:t>
            </a:r>
            <a:br>
              <a:rPr lang="en-US" sz="1800" dirty="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800" dirty="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people live without a toilet</a:t>
            </a:r>
            <a:endParaRPr dirty="0"/>
          </a:p>
        </p:txBody>
      </p:sp>
      <p:sp>
        <p:nvSpPr>
          <p:cNvPr id="665" name="Google Shape;665;p62"/>
          <p:cNvSpPr txBox="1"/>
          <p:nvPr/>
        </p:nvSpPr>
        <p:spPr>
          <a:xfrm>
            <a:off x="304800" y="6019800"/>
            <a:ext cx="2180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walk up to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miles each day too!</a:t>
            </a:r>
            <a:endParaRPr/>
          </a:p>
        </p:txBody>
      </p:sp>
      <p:sp>
        <p:nvSpPr>
          <p:cNvPr id="668" name="Google Shape;668;p62"/>
          <p:cNvSpPr txBox="1"/>
          <p:nvPr/>
        </p:nvSpPr>
        <p:spPr>
          <a:xfrm>
            <a:off x="4432330" y="7803"/>
            <a:ext cx="41490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There’s a </a:t>
            </a:r>
            <a:b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World Water </a:t>
            </a:r>
            <a:b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Crisis!</a:t>
            </a:r>
            <a:endParaRPr sz="54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body of water with garbage and buildings in the background&#10;&#10;Description automatically generated">
            <a:extLst>
              <a:ext uri="{FF2B5EF4-FFF2-40B4-BE49-F238E27FC236}">
                <a16:creationId xmlns:a16="http://schemas.microsoft.com/office/drawing/2014/main" id="{2D473CC1-1BF8-3725-E2AC-6A3800990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59" y="4203766"/>
            <a:ext cx="4525041" cy="2585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F19E60-C493-EF17-6D42-1188A1659195}"/>
              </a:ext>
            </a:extLst>
          </p:cNvPr>
          <p:cNvSpPr txBox="1"/>
          <p:nvPr/>
        </p:nvSpPr>
        <p:spPr>
          <a:xfrm>
            <a:off x="2821058" y="4275687"/>
            <a:ext cx="1493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Would you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drink this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water?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73766-14B8-F841-2C29-C0F38A9ACAA4}"/>
              </a:ext>
            </a:extLst>
          </p:cNvPr>
          <p:cNvSpPr txBox="1"/>
          <p:nvPr/>
        </p:nvSpPr>
        <p:spPr>
          <a:xfrm>
            <a:off x="7230794" y="6302326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Vecteezy.com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4"/>
          <p:cNvSpPr txBox="1"/>
          <p:nvPr/>
        </p:nvSpPr>
        <p:spPr>
          <a:xfrm>
            <a:off x="0" y="411540"/>
            <a:ext cx="4572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SOLUTIONS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681" name="Google Shape;681;p64"/>
          <p:cNvSpPr txBox="1"/>
          <p:nvPr/>
        </p:nvSpPr>
        <p:spPr>
          <a:xfrm>
            <a:off x="184303" y="1650012"/>
            <a:ext cx="420339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1. Never dump anything in storm drains </a:t>
            </a:r>
            <a:b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2. Keep the land clean</a:t>
            </a:r>
          </a:p>
        </p:txBody>
      </p:sp>
      <p:pic>
        <p:nvPicPr>
          <p:cNvPr id="682" name="Google Shape;68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965517"/>
            <a:ext cx="4459458" cy="5088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941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6"/>
          <p:cNvSpPr txBox="1"/>
          <p:nvPr/>
        </p:nvSpPr>
        <p:spPr>
          <a:xfrm>
            <a:off x="76200" y="159603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PICK-UP DOG POO!</a:t>
            </a:r>
            <a:endParaRPr/>
          </a:p>
        </p:txBody>
      </p:sp>
      <p:sp>
        <p:nvSpPr>
          <p:cNvPr id="695" name="Google Shape;695;p66"/>
          <p:cNvSpPr txBox="1"/>
          <p:nvPr/>
        </p:nvSpPr>
        <p:spPr>
          <a:xfrm>
            <a:off x="195550" y="2161150"/>
            <a:ext cx="8111400" cy="3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Contains things that can make 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people sick! 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Gets in stormwater &amp;  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pollutes our waters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89 million dogs in the US = 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sz="3000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Over </a:t>
            </a:r>
            <a:r>
              <a:rPr lang="en-US" sz="3800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32.5 billion pounds</a:t>
            </a:r>
            <a:r>
              <a:rPr lang="en-US" sz="4000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of poo per year! </a:t>
            </a:r>
            <a:endParaRPr dirty="0"/>
          </a:p>
        </p:txBody>
      </p:sp>
      <p:sp>
        <p:nvSpPr>
          <p:cNvPr id="696" name="Google Shape;696;p66"/>
          <p:cNvSpPr txBox="1"/>
          <p:nvPr/>
        </p:nvSpPr>
        <p:spPr>
          <a:xfrm>
            <a:off x="2362200" y="282541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7" name="Google Shape;69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3700" y="451426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5385" y="2823276"/>
            <a:ext cx="380111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66"/>
          <p:cNvSpPr txBox="1"/>
          <p:nvPr/>
        </p:nvSpPr>
        <p:spPr>
          <a:xfrm>
            <a:off x="451425" y="1437725"/>
            <a:ext cx="2095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POO FACTS </a:t>
            </a:r>
            <a:endParaRPr sz="30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9CA76-05FF-4B83-9BEC-CCCEA9E48649}"/>
              </a:ext>
            </a:extLst>
          </p:cNvPr>
          <p:cNvSpPr txBox="1"/>
          <p:nvPr/>
        </p:nvSpPr>
        <p:spPr>
          <a:xfrm>
            <a:off x="76200" y="5961502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365 days x 1 pound/day x 89 million dogs = 32.5 billion pounds per year! </a:t>
            </a:r>
          </a:p>
        </p:txBody>
      </p:sp>
    </p:spTree>
    <p:extLst>
      <p:ext uri="{BB962C8B-B14F-4D97-AF65-F5344CB8AC3E}">
        <p14:creationId xmlns:p14="http://schemas.microsoft.com/office/powerpoint/2010/main" val="915487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/>
          <p:nvPr/>
        </p:nvSpPr>
        <p:spPr>
          <a:xfrm>
            <a:off x="304800" y="838200"/>
            <a:ext cx="807720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KEEP WATER </a:t>
            </a:r>
            <a:br>
              <a:rPr lang="en-US" sz="4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WHERE IT FALLS!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705" name="Google Shape;70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600" y="914400"/>
            <a:ext cx="27432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1950" y="1200150"/>
            <a:ext cx="207645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3050" y="4032588"/>
            <a:ext cx="2825412" cy="2825412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7"/>
          <p:cNvSpPr txBox="1"/>
          <p:nvPr/>
        </p:nvSpPr>
        <p:spPr>
          <a:xfrm>
            <a:off x="76200" y="159603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SOLUTIONS: </a:t>
            </a:r>
            <a:r>
              <a:rPr lang="en-US" sz="36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GREEN INFRASTRUCTURE</a:t>
            </a:r>
            <a:endParaRPr sz="1200" dirty="0"/>
          </a:p>
        </p:txBody>
      </p:sp>
      <p:sp>
        <p:nvSpPr>
          <p:cNvPr id="709" name="Google Shape;709;p67"/>
          <p:cNvSpPr txBox="1"/>
          <p:nvPr/>
        </p:nvSpPr>
        <p:spPr>
          <a:xfrm>
            <a:off x="304800" y="2458283"/>
            <a:ext cx="307488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Rain Barrels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Rain Gardens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Green Roofs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Porous Pavers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Native 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Landscaping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Stormwater</a:t>
            </a:r>
            <a:b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Trees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❖"/>
            </a:pPr>
            <a:r>
              <a:rPr lang="en-US" sz="3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Bioswales</a:t>
            </a:r>
            <a:endParaRPr dirty="0"/>
          </a:p>
        </p:txBody>
      </p:sp>
      <p:sp>
        <p:nvSpPr>
          <p:cNvPr id="710" name="Google Shape;710;p67"/>
          <p:cNvSpPr txBox="1"/>
          <p:nvPr/>
        </p:nvSpPr>
        <p:spPr>
          <a:xfrm>
            <a:off x="2362200" y="282541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1" name="Google Shape;711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71950" y="4032588"/>
            <a:ext cx="2076450" cy="2825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9"/>
          <p:cNvSpPr txBox="1"/>
          <p:nvPr/>
        </p:nvSpPr>
        <p:spPr>
          <a:xfrm>
            <a:off x="609600" y="4983540"/>
            <a:ext cx="7924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…and your creative minds to find more solutions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26" name="Google Shape;72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7274" y="1679917"/>
            <a:ext cx="54864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9"/>
          <p:cNvSpPr txBox="1"/>
          <p:nvPr/>
        </p:nvSpPr>
        <p:spPr>
          <a:xfrm>
            <a:off x="0" y="339804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SOLUTIONS: </a:t>
            </a:r>
            <a:r>
              <a:rPr lang="en-US" sz="6600" b="1">
                <a:solidFill>
                  <a:schemeClr val="lt1"/>
                </a:solidFill>
                <a:latin typeface="Balthazar"/>
                <a:ea typeface="Balthazar"/>
                <a:cs typeface="Balthazar"/>
                <a:sym typeface="Balthazar"/>
              </a:rPr>
              <a:t>YOU!</a:t>
            </a:r>
            <a:r>
              <a:rPr lang="en-US" sz="66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1407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3"/>
          <p:cNvSpPr txBox="1"/>
          <p:nvPr/>
        </p:nvSpPr>
        <p:spPr>
          <a:xfrm>
            <a:off x="152400" y="304800"/>
            <a:ext cx="8763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SOLUTIONS: </a:t>
            </a:r>
            <a:br>
              <a:rPr lang="en-US" sz="6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54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BE A WATER GUARDIAN</a:t>
            </a:r>
            <a:endParaRPr sz="1200" dirty="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74" name="Google Shape;67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404" y="2201602"/>
            <a:ext cx="7315200" cy="313508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3"/>
          <p:cNvSpPr txBox="1"/>
          <p:nvPr/>
        </p:nvSpPr>
        <p:spPr>
          <a:xfrm>
            <a:off x="152400" y="5208559"/>
            <a:ext cx="8763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Yes</a:t>
            </a:r>
            <a: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, we have lots of freshwater, but we need to protect our waterways!</a:t>
            </a:r>
            <a:endParaRPr sz="3200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17524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2"/>
          <p:cNvSpPr txBox="1"/>
          <p:nvPr/>
        </p:nvSpPr>
        <p:spPr>
          <a:xfrm>
            <a:off x="69376" y="65544"/>
            <a:ext cx="90678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WE’RE SO LUCKY!</a:t>
            </a:r>
            <a:endParaRPr sz="70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UW </a:t>
            </a:r>
            <a:r>
              <a:rPr lang="en-US" sz="5400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MILWAUKEE'S</a:t>
            </a:r>
            <a:br>
              <a:rPr lang="en-US" sz="6000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600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5400" b="1" i="1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School of Freshwater Sciences</a:t>
            </a:r>
            <a:endParaRPr sz="5400">
              <a:solidFill>
                <a:srgbClr val="FFC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46" name="Google Shape;74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451" y="3011449"/>
            <a:ext cx="2730725" cy="24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575" y="2971800"/>
            <a:ext cx="4114925" cy="26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2"/>
          <p:cNvSpPr txBox="1"/>
          <p:nvPr/>
        </p:nvSpPr>
        <p:spPr>
          <a:xfrm>
            <a:off x="76200" y="5715000"/>
            <a:ext cx="89847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Only school like it in the world!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Creating the next Water Generation!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/>
          <p:nvPr/>
        </p:nvSpPr>
        <p:spPr>
          <a:xfrm>
            <a:off x="6177150" y="650225"/>
            <a:ext cx="2914580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The power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of water generates electricity! </a:t>
            </a:r>
            <a:endParaRPr lang="en-US" sz="2800" b="1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48400" cy="403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2446" y="4039622"/>
            <a:ext cx="4311554" cy="28893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0"/>
          <p:cNvSpPr txBox="1"/>
          <p:nvPr/>
        </p:nvSpPr>
        <p:spPr>
          <a:xfrm>
            <a:off x="4634740" y="2797314"/>
            <a:ext cx="154241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176’ high</a:t>
            </a:r>
            <a:b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&gt;1,000’ wide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7535806" y="4418111"/>
            <a:ext cx="15129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Hydroelectric </a:t>
            </a:r>
            <a:b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dam</a:t>
            </a:r>
            <a:endParaRPr/>
          </a:p>
        </p:txBody>
      </p:sp>
      <p:sp>
        <p:nvSpPr>
          <p:cNvPr id="173" name="Google Shape;173;p10"/>
          <p:cNvSpPr txBox="1"/>
          <p:nvPr/>
        </p:nvSpPr>
        <p:spPr>
          <a:xfrm>
            <a:off x="102490" y="4151446"/>
            <a:ext cx="4634740" cy="266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Niagara Falls Dam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provides power for over 4 million homes in the </a:t>
            </a:r>
            <a:br>
              <a:rPr lang="en-US" sz="2600" b="1" dirty="0">
                <a:solidFill>
                  <a:srgbClr val="FFFF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</a:br>
            <a:r>
              <a:rPr lang="en-US" sz="2600" b="1" dirty="0">
                <a:solidFill>
                  <a:srgbClr val="FFFF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U.S. and Canada!</a:t>
            </a:r>
            <a:br>
              <a:rPr lang="en-US" sz="2600" b="1" dirty="0">
                <a:solidFill>
                  <a:srgbClr val="FFFF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</a:br>
            <a:br>
              <a:rPr lang="en-US" sz="1100" b="1" dirty="0">
                <a:solidFill>
                  <a:srgbClr val="FFFF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</a:br>
            <a:r>
              <a:rPr lang="en-US" sz="2600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The Niagara River connects 2 </a:t>
            </a:r>
            <a:br>
              <a:rPr lang="en-US" sz="2600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</a:br>
            <a:r>
              <a:rPr lang="en-US" sz="2600" dirty="0">
                <a:solidFill>
                  <a:schemeClr val="lt1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Great Lakes – Erie and Ontario</a:t>
            </a:r>
            <a:endParaRPr sz="2600" b="1" dirty="0">
              <a:solidFill>
                <a:srgbClr val="FFFF00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7;p10">
            <a:extLst>
              <a:ext uri="{FF2B5EF4-FFF2-40B4-BE49-F238E27FC236}">
                <a16:creationId xmlns:a16="http://schemas.microsoft.com/office/drawing/2014/main" id="{6B98B5CD-7E8F-4937-B7CA-E5DF484FD728}"/>
              </a:ext>
            </a:extLst>
          </p:cNvPr>
          <p:cNvSpPr txBox="1"/>
          <p:nvPr/>
        </p:nvSpPr>
        <p:spPr>
          <a:xfrm>
            <a:off x="2215657" y="1162787"/>
            <a:ext cx="2133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Niagara Falls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4"/>
          <p:cNvSpPr txBox="1"/>
          <p:nvPr/>
        </p:nvSpPr>
        <p:spPr>
          <a:xfrm>
            <a:off x="152400" y="399871"/>
            <a:ext cx="8915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WE’RE SO LUCKY!</a:t>
            </a:r>
            <a:endParaRPr/>
          </a:p>
        </p:txBody>
      </p:sp>
      <p:pic>
        <p:nvPicPr>
          <p:cNvPr id="760" name="Google Shape;76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953" y="1653212"/>
            <a:ext cx="6888093" cy="3899949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4"/>
          <p:cNvSpPr txBox="1"/>
          <p:nvPr/>
        </p:nvSpPr>
        <p:spPr>
          <a:xfrm>
            <a:off x="3933075" y="4793902"/>
            <a:ext cx="49536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This is your home!</a:t>
            </a:r>
            <a:endParaRPr sz="1100" dirty="0"/>
          </a:p>
        </p:txBody>
      </p:sp>
      <p:sp>
        <p:nvSpPr>
          <p:cNvPr id="762" name="Google Shape;762;p74"/>
          <p:cNvSpPr txBox="1"/>
          <p:nvPr/>
        </p:nvSpPr>
        <p:spPr>
          <a:xfrm>
            <a:off x="2844802" y="5888780"/>
            <a:ext cx="42381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KEEP IT CLEAN!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29432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/>
        </p:nvSpPr>
        <p:spPr>
          <a:xfrm>
            <a:off x="-76200" y="337678"/>
            <a:ext cx="35052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Candara"/>
                <a:ea typeface="Candara"/>
                <a:cs typeface="Candara"/>
                <a:sym typeface="Candara"/>
              </a:rPr>
              <a:t>WATER USES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73855"/>
            <a:ext cx="5680587" cy="378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800" y="16855"/>
            <a:ext cx="5791200" cy="410496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 txBox="1"/>
          <p:nvPr/>
        </p:nvSpPr>
        <p:spPr>
          <a:xfrm>
            <a:off x="5190978" y="4135891"/>
            <a:ext cx="385454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Putting out </a:t>
            </a:r>
            <a:b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fires</a:t>
            </a:r>
            <a:b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&amp;</a:t>
            </a:r>
            <a:endParaRPr sz="4000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Growing food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92970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84814"/>
            <a:ext cx="7401858" cy="671304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0" y="718991"/>
            <a:ext cx="34469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OUR BIG BLUE </a:t>
            </a:r>
            <a:br>
              <a:rPr lang="en-US" sz="360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PLANET EARTH</a:t>
            </a:r>
            <a:endParaRPr sz="110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3924300" y="1143000"/>
            <a:ext cx="228600" cy="152400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BCDFBF88-849E-4E8C-9EBC-27772C382855}"/>
              </a:ext>
            </a:extLst>
          </p:cNvPr>
          <p:cNvSpPr txBox="1"/>
          <p:nvPr/>
        </p:nvSpPr>
        <p:spPr>
          <a:xfrm>
            <a:off x="665848" y="1865094"/>
            <a:ext cx="781028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0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Water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696FF55C-5450-4EFF-AD4B-3863C621CDFC}"/>
              </a:ext>
            </a:extLst>
          </p:cNvPr>
          <p:cNvSpPr txBox="1"/>
          <p:nvPr/>
        </p:nvSpPr>
        <p:spPr>
          <a:xfrm>
            <a:off x="6616187" y="5226677"/>
            <a:ext cx="194862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HOW MUCH?</a:t>
            </a:r>
            <a:endParaRPr sz="3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52400"/>
            <a:ext cx="8001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2"/>
          <p:cNvSpPr txBox="1"/>
          <p:nvPr/>
        </p:nvSpPr>
        <p:spPr>
          <a:xfrm>
            <a:off x="1905000" y="373644"/>
            <a:ext cx="5715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WE ARE WATER</a:t>
            </a:r>
            <a:endParaRPr sz="1600" dirty="0"/>
          </a:p>
        </p:txBody>
      </p:sp>
      <p:sp>
        <p:nvSpPr>
          <p:cNvPr id="186" name="Google Shape;186;p12"/>
          <p:cNvSpPr txBox="1"/>
          <p:nvPr/>
        </p:nvSpPr>
        <p:spPr>
          <a:xfrm>
            <a:off x="5586633" y="1464401"/>
            <a:ext cx="2179320" cy="7386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3931920" y="4139242"/>
            <a:ext cx="19812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We can’t live </a:t>
            </a:r>
            <a:br>
              <a:rPr lang="en-US" sz="36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without</a:t>
            </a:r>
            <a:br>
              <a:rPr lang="en-US" sz="36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it!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D3B7E-C287-0ADF-27EF-2D2DEFB9EA44}"/>
              </a:ext>
            </a:extLst>
          </p:cNvPr>
          <p:cNvSpPr txBox="1"/>
          <p:nvPr/>
        </p:nvSpPr>
        <p:spPr>
          <a:xfrm>
            <a:off x="6275381" y="207175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2024884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8757</TotalTime>
  <Words>1394</Words>
  <Application>Microsoft Office PowerPoint</Application>
  <PresentationFormat>On-screen Show (4:3)</PresentationFormat>
  <Paragraphs>239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Narkisim</vt:lpstr>
      <vt:lpstr>Candara</vt:lpstr>
      <vt:lpstr>Balthazar</vt:lpstr>
      <vt:lpstr>Noto Sans Symbols</vt:lpstr>
      <vt:lpstr>Arial</vt:lpstr>
      <vt:lpstr>Abadi</vt:lpstr>
      <vt:lpstr>Calibri</vt:lpstr>
      <vt:lpstr>Overlock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H-O-M-E-S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 Donlevy</dc:creator>
  <cp:lastModifiedBy>kae Donlevy</cp:lastModifiedBy>
  <cp:revision>31</cp:revision>
  <cp:lastPrinted>2022-01-27T19:47:55Z</cp:lastPrinted>
  <dcterms:created xsi:type="dcterms:W3CDTF">2016-03-10T18:47:32Z</dcterms:created>
  <dcterms:modified xsi:type="dcterms:W3CDTF">2023-11-15T16:07:12Z</dcterms:modified>
</cp:coreProperties>
</file>